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59" r:id="rId4"/>
    <p:sldId id="289" r:id="rId5"/>
    <p:sldId id="283" r:id="rId6"/>
    <p:sldId id="293" r:id="rId7"/>
    <p:sldId id="297" r:id="rId8"/>
    <p:sldId id="320" r:id="rId9"/>
    <p:sldId id="321" r:id="rId10"/>
    <p:sldId id="301" r:id="rId11"/>
    <p:sldId id="299" r:id="rId12"/>
    <p:sldId id="300" r:id="rId13"/>
    <p:sldId id="313" r:id="rId14"/>
    <p:sldId id="323" r:id="rId15"/>
    <p:sldId id="315" r:id="rId16"/>
    <p:sldId id="304" r:id="rId17"/>
    <p:sldId id="306" r:id="rId18"/>
    <p:sldId id="308" r:id="rId19"/>
    <p:sldId id="309" r:id="rId20"/>
    <p:sldId id="310" r:id="rId21"/>
    <p:sldId id="312" r:id="rId22"/>
    <p:sldId id="324" r:id="rId23"/>
    <p:sldId id="314" r:id="rId24"/>
    <p:sldId id="276" r:id="rId2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1" autoAdjust="0"/>
    <p:restoredTop sz="94624" autoAdjust="0"/>
  </p:normalViewPr>
  <p:slideViewPr>
    <p:cSldViewPr>
      <p:cViewPr>
        <p:scale>
          <a:sx n="100" d="100"/>
          <a:sy n="100" d="100"/>
        </p:scale>
        <p:origin x="1416" y="3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271DBB3F-3C6C-2F4C-A60F-0E6DFE6EC847}" type="datetimeFigureOut">
              <a:rPr lang="zh-CN" altLang="en-US"/>
              <a:pPr>
                <a:defRPr/>
              </a:pPr>
              <a:t>16/6/8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3FBAAD80-D1AD-A247-9A16-B0BA58FD09F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221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945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</a:pPr>
            <a:fld id="{77161E0F-1D23-CB40-A095-6AE47589D965}" type="slidenum">
              <a:rPr lang="zh-CN" altLang="en-US">
                <a:latin typeface="Arial" charset="0"/>
              </a:rPr>
              <a:pPr>
                <a:spcBef>
                  <a:spcPct val="0"/>
                </a:spcBef>
              </a:pPr>
              <a:t>3</a:t>
            </a:fld>
            <a:endParaRPr lang="zh-CN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672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7650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765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</a:pPr>
            <a:fld id="{545ED53E-D83D-E34D-BC98-85619C105094}" type="slidenum">
              <a:rPr lang="zh-CN" altLang="en-US">
                <a:latin typeface="Arial" charset="0"/>
              </a:rPr>
              <a:pPr>
                <a:spcBef>
                  <a:spcPct val="0"/>
                </a:spcBef>
              </a:pPr>
              <a:t>10</a:t>
            </a:fld>
            <a:endParaRPr lang="zh-CN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619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6866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6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</a:pPr>
            <a:fld id="{FC8C4C87-3616-A047-B408-D8EB813B7A94}" type="slidenum">
              <a:rPr lang="zh-CN" altLang="en-US">
                <a:latin typeface="Arial" charset="0"/>
              </a:rPr>
              <a:pPr>
                <a:spcBef>
                  <a:spcPct val="0"/>
                </a:spcBef>
              </a:pPr>
              <a:t>18</a:t>
            </a:fld>
            <a:endParaRPr lang="zh-CN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85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93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3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</a:pPr>
            <a:fld id="{D1D98006-3FD8-3F4F-8CED-3F15C4A5802D}" type="slidenum">
              <a:rPr lang="zh-CN" altLang="en-US">
                <a:latin typeface="Arial" charset="0"/>
              </a:rPr>
              <a:pPr>
                <a:spcBef>
                  <a:spcPct val="0"/>
                </a:spcBef>
              </a:pPr>
              <a:t>20</a:t>
            </a:fld>
            <a:endParaRPr lang="zh-CN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36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4"/>
          <p:cNvSpPr>
            <a:spLocks noChangeArrowheads="1"/>
          </p:cNvSpPr>
          <p:nvPr/>
        </p:nvSpPr>
        <p:spPr bwMode="auto">
          <a:xfrm>
            <a:off x="0" y="3527425"/>
            <a:ext cx="9144000" cy="33575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zh-CN" altLang="en-US" smtClean="0">
              <a:ea typeface="宋体" charset="-122"/>
            </a:endParaRPr>
          </a:p>
        </p:txBody>
      </p:sp>
      <p:sp>
        <p:nvSpPr>
          <p:cNvPr id="5" name="Rectangle 17"/>
          <p:cNvSpPr>
            <a:spLocks noChangeArrowheads="1"/>
          </p:cNvSpPr>
          <p:nvPr/>
        </p:nvSpPr>
        <p:spPr bwMode="gray">
          <a:xfrm>
            <a:off x="0" y="3141663"/>
            <a:ext cx="9144000" cy="431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zh-CN" altLang="en-US" smtClean="0">
              <a:ea typeface="宋体" charset="-122"/>
            </a:endParaRPr>
          </a:p>
        </p:txBody>
      </p:sp>
      <p:pic>
        <p:nvPicPr>
          <p:cNvPr id="6" name="图片 1" descr="校徽校名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5" r="20595"/>
          <a:stretch>
            <a:fillRect/>
          </a:stretch>
        </p:blipFill>
        <p:spPr bwMode="auto">
          <a:xfrm>
            <a:off x="0" y="0"/>
            <a:ext cx="2411413" cy="68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24200" y="762000"/>
            <a:ext cx="5715000" cy="1828800"/>
          </a:xfrm>
        </p:spPr>
        <p:txBody>
          <a:bodyPr/>
          <a:lstStyle>
            <a:lvl1pPr algn="r">
              <a:defRPr sz="4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pPr lvl="0"/>
            <a:r>
              <a:rPr lang="zh-CN" altLang="en-US" noProof="0" dirty="0" smtClean="0"/>
              <a:t>单击此处编辑母版标题样式</a:t>
            </a:r>
            <a:endParaRPr lang="en-US" altLang="zh-CN" noProof="0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4343400" y="3178175"/>
            <a:ext cx="4572000" cy="381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  <a:endParaRPr lang="en-US" altLang="zh-CN" noProof="0" dirty="0" smtClean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486525"/>
            <a:ext cx="2133600" cy="1682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86525"/>
            <a:ext cx="2895600" cy="1682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chemeClr val="bg1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86525"/>
            <a:ext cx="2133600" cy="168275"/>
          </a:xfrm>
        </p:spPr>
        <p:txBody>
          <a:bodyPr/>
          <a:lstStyle>
            <a:lvl1pPr>
              <a:defRPr sz="12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CF93821-57B7-3C48-944F-0FFB63972B0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1094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81000" y="838200"/>
            <a:ext cx="5943600" cy="254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rgbClr val="FFFF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 altLang="zh-CN"/>
              <a:t>©</a:t>
            </a:r>
            <a:r>
              <a:rPr lang="en-US" altLang="zh-CN">
                <a:solidFill>
                  <a:schemeClr val="tx1"/>
                </a:solidFill>
                <a:latin typeface="Arial" charset="0"/>
                <a:cs typeface="+mn-cs"/>
              </a:rPr>
              <a:t> 2012 Fu Xinyu. All rights reserved</a:t>
            </a:r>
            <a:endParaRPr lang="zh-CN" altLang="en-US">
              <a:solidFill>
                <a:schemeClr val="tx1"/>
              </a:solidFill>
              <a:latin typeface="Arial" charset="0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EA0DC8D-00C6-4C41-BE2F-97507AB6738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705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10350" y="152400"/>
            <a:ext cx="2076450" cy="63373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152400"/>
            <a:ext cx="6076950" cy="63373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81000" y="838200"/>
            <a:ext cx="5943600" cy="254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rgbClr val="FFFF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 altLang="zh-CN"/>
              <a:t>©</a:t>
            </a:r>
            <a:r>
              <a:rPr lang="en-US" altLang="zh-CN">
                <a:solidFill>
                  <a:schemeClr val="tx1"/>
                </a:solidFill>
                <a:latin typeface="Arial" charset="0"/>
                <a:cs typeface="+mn-cs"/>
              </a:rPr>
              <a:t> 2012 Fu Xinyu. All rights reserved</a:t>
            </a:r>
            <a:endParaRPr lang="zh-CN" altLang="en-US">
              <a:solidFill>
                <a:schemeClr val="tx1"/>
              </a:solidFill>
              <a:latin typeface="Arial" charset="0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1136246-F893-EC44-8E01-35A47AB4C94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2050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7391400" cy="563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241425"/>
            <a:ext cx="8229600" cy="5248275"/>
          </a:xfrm>
        </p:spPr>
        <p:txBody>
          <a:bodyPr/>
          <a:lstStyle/>
          <a:p>
            <a:pPr lvl="0"/>
            <a:r>
              <a:rPr lang="zh-CN" altLang="en-US" noProof="0" smtClean="0"/>
              <a:t>单击图标添加表格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81000" y="838200"/>
            <a:ext cx="5943600" cy="254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rgbClr val="FFFF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 altLang="zh-CN"/>
              <a:t>©</a:t>
            </a:r>
            <a:r>
              <a:rPr lang="en-US" altLang="zh-CN">
                <a:solidFill>
                  <a:schemeClr val="tx1"/>
                </a:solidFill>
                <a:latin typeface="Arial" charset="0"/>
                <a:cs typeface="+mn-cs"/>
              </a:rPr>
              <a:t> 2012 Fu Xinyu. All rights reserved</a:t>
            </a:r>
            <a:endParaRPr lang="zh-CN" altLang="en-US">
              <a:solidFill>
                <a:schemeClr val="tx1"/>
              </a:solidFill>
              <a:latin typeface="Arial" charset="0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6A10266-53BC-CB4F-8125-DE00163BBD1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56757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7391400" cy="563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457200" y="1241425"/>
            <a:ext cx="8229600" cy="5248275"/>
          </a:xfrm>
        </p:spPr>
        <p:txBody>
          <a:bodyPr/>
          <a:lstStyle/>
          <a:p>
            <a:pPr lvl="0"/>
            <a:r>
              <a:rPr lang="zh-CN" altLang="en-US" noProof="0" smtClean="0"/>
              <a:t>单击图标添加图表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81000" y="838200"/>
            <a:ext cx="5943600" cy="254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rgbClr val="FFFF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 altLang="zh-CN"/>
              <a:t>©</a:t>
            </a:r>
            <a:r>
              <a:rPr lang="en-US" altLang="zh-CN">
                <a:solidFill>
                  <a:schemeClr val="tx1"/>
                </a:solidFill>
                <a:latin typeface="Arial" charset="0"/>
                <a:cs typeface="+mn-cs"/>
              </a:rPr>
              <a:t> 2012 Fu Xinyu. All rights reserved</a:t>
            </a:r>
            <a:endParaRPr lang="zh-CN" altLang="en-US">
              <a:solidFill>
                <a:schemeClr val="tx1"/>
              </a:solidFill>
              <a:latin typeface="Arial" charset="0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9916AC2-9B54-6F4E-8B4D-F64313C5EF7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1370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6A645C-68BA-A947-B870-E11C27BA5DB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44703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81000" y="838200"/>
            <a:ext cx="5943600" cy="254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rgbClr val="FFFF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 altLang="zh-CN"/>
              <a:t>©</a:t>
            </a:r>
            <a:r>
              <a:rPr lang="en-US" altLang="zh-CN">
                <a:solidFill>
                  <a:schemeClr val="tx1"/>
                </a:solidFill>
                <a:latin typeface="Arial" charset="0"/>
                <a:cs typeface="+mn-cs"/>
              </a:rPr>
              <a:t> 2012 Fu Xinyu. All rights reserved</a:t>
            </a:r>
            <a:endParaRPr lang="zh-CN" altLang="en-US">
              <a:solidFill>
                <a:schemeClr val="tx1"/>
              </a:solidFill>
              <a:latin typeface="Arial" charset="0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715848E-A038-1246-87C0-F444DDE8A07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44794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414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414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81000" y="838200"/>
            <a:ext cx="5943600" cy="254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rgbClr val="FFFF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 altLang="zh-CN"/>
              <a:t>©</a:t>
            </a:r>
            <a:r>
              <a:rPr lang="en-US" altLang="zh-CN">
                <a:solidFill>
                  <a:schemeClr val="tx1"/>
                </a:solidFill>
                <a:latin typeface="Arial" charset="0"/>
                <a:cs typeface="+mn-cs"/>
              </a:rPr>
              <a:t> 2012 Fu Xinyu. All rights reserved</a:t>
            </a:r>
            <a:endParaRPr lang="zh-CN" altLang="en-US">
              <a:solidFill>
                <a:schemeClr val="tx1"/>
              </a:solidFill>
              <a:latin typeface="Arial" charset="0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84B64D4-A703-C946-AF9B-BE9A3227BAB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7808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81000" y="838200"/>
            <a:ext cx="5943600" cy="254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rgbClr val="FFFF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 altLang="zh-CN"/>
              <a:t>©</a:t>
            </a:r>
            <a:r>
              <a:rPr lang="en-US" altLang="zh-CN">
                <a:solidFill>
                  <a:schemeClr val="tx1"/>
                </a:solidFill>
                <a:latin typeface="Arial" charset="0"/>
                <a:cs typeface="+mn-cs"/>
              </a:rPr>
              <a:t> 2012 Fu Xinyu. All rights reserved</a:t>
            </a:r>
            <a:endParaRPr lang="zh-CN" altLang="en-US">
              <a:solidFill>
                <a:schemeClr val="tx1"/>
              </a:solidFill>
              <a:latin typeface="Arial" charset="0"/>
              <a:cs typeface="+mn-cs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CC15EA8-AAD5-B540-BD2C-E72AC250D73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7767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81000" y="838200"/>
            <a:ext cx="5943600" cy="254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rgbClr val="FFFF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 altLang="zh-CN"/>
              <a:t>©</a:t>
            </a:r>
            <a:r>
              <a:rPr lang="en-US" altLang="zh-CN">
                <a:solidFill>
                  <a:schemeClr val="tx1"/>
                </a:solidFill>
                <a:latin typeface="Arial" charset="0"/>
                <a:cs typeface="+mn-cs"/>
              </a:rPr>
              <a:t> 2012 Fu Xinyu. All rights reserved</a:t>
            </a:r>
            <a:endParaRPr lang="zh-CN" altLang="en-US">
              <a:solidFill>
                <a:schemeClr val="tx1"/>
              </a:solidFill>
              <a:latin typeface="Arial" charset="0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C5B415F-53B0-F44A-8AE0-F5FFF70F288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6051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81000" y="838200"/>
            <a:ext cx="5943600" cy="254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rgbClr val="FFFF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 altLang="zh-CN"/>
              <a:t>©</a:t>
            </a:r>
            <a:r>
              <a:rPr lang="en-US" altLang="zh-CN">
                <a:solidFill>
                  <a:schemeClr val="tx1"/>
                </a:solidFill>
                <a:latin typeface="Arial" charset="0"/>
                <a:cs typeface="+mn-cs"/>
              </a:rPr>
              <a:t> 2012 Fu Xinyu. All rights reserved</a:t>
            </a:r>
            <a:endParaRPr lang="zh-CN" altLang="en-US">
              <a:solidFill>
                <a:schemeClr val="tx1"/>
              </a:solidFill>
              <a:latin typeface="Arial" charset="0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6324600" y="6564313"/>
            <a:ext cx="2362200" cy="244475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9C6762B-7A6E-7A4A-9566-07A93B27D3A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8153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81000" y="838200"/>
            <a:ext cx="5943600" cy="254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rgbClr val="FFFF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 altLang="zh-CN"/>
              <a:t>©</a:t>
            </a:r>
            <a:r>
              <a:rPr lang="en-US" altLang="zh-CN">
                <a:solidFill>
                  <a:schemeClr val="tx1"/>
                </a:solidFill>
                <a:latin typeface="Arial" charset="0"/>
                <a:cs typeface="+mn-cs"/>
              </a:rPr>
              <a:t> 2012 Fu Xinyu. All rights reserved</a:t>
            </a:r>
            <a:endParaRPr lang="zh-CN" altLang="en-US">
              <a:solidFill>
                <a:schemeClr val="tx1"/>
              </a:solidFill>
              <a:latin typeface="Arial" charset="0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B958CA3-A2D2-F34E-AE57-8C7D59FC909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3413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81000" y="838200"/>
            <a:ext cx="5943600" cy="254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rgbClr val="FFFF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 altLang="zh-CN"/>
              <a:t>©</a:t>
            </a:r>
            <a:r>
              <a:rPr lang="en-US" altLang="zh-CN">
                <a:solidFill>
                  <a:schemeClr val="tx1"/>
                </a:solidFill>
                <a:latin typeface="Arial" charset="0"/>
                <a:cs typeface="+mn-cs"/>
              </a:rPr>
              <a:t> 2012 Fu Xinyu. All rights reserved</a:t>
            </a:r>
            <a:endParaRPr lang="zh-CN" altLang="en-US">
              <a:solidFill>
                <a:schemeClr val="tx1"/>
              </a:solidFill>
              <a:latin typeface="Arial" charset="0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00551A4-3DB9-5F4B-A558-4BFF1C537B7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6411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jpeg"/><Relationship Id="rId16" Type="http://schemas.openxmlformats.org/officeDocument/2006/relationships/image" Target="../media/image2.jpeg"/><Relationship Id="rId17" Type="http://schemas.openxmlformats.org/officeDocument/2006/relationships/image" Target="../media/image3.jpeg"/><Relationship Id="rId18" Type="http://schemas.openxmlformats.org/officeDocument/2006/relationships/image" Target="../media/image4.jpeg"/><Relationship Id="rId19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5"/>
          <p:cNvSpPr>
            <a:spLocks noChangeArrowheads="1"/>
          </p:cNvSpPr>
          <p:nvPr/>
        </p:nvSpPr>
        <p:spPr bwMode="gray">
          <a:xfrm>
            <a:off x="0" y="798513"/>
            <a:ext cx="9144000" cy="3127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zh-CN" altLang="en-US" smtClean="0">
              <a:ea typeface="宋体" charset="-122"/>
            </a:endParaRPr>
          </a:p>
        </p:txBody>
      </p:sp>
      <p:sp>
        <p:nvSpPr>
          <p:cNvPr id="1027" name="Rectangle 16"/>
          <p:cNvSpPr>
            <a:spLocks noChangeArrowheads="1"/>
          </p:cNvSpPr>
          <p:nvPr/>
        </p:nvSpPr>
        <p:spPr bwMode="white">
          <a:xfrm>
            <a:off x="0" y="0"/>
            <a:ext cx="9144000" cy="83661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zh-CN" altLang="en-US" smtClean="0">
              <a:ea typeface="宋体" charset="-122"/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41425"/>
            <a:ext cx="8229600" cy="524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124200" y="6553200"/>
            <a:ext cx="21336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ea typeface="宋体" charset="-122"/>
              </a:defRPr>
            </a:lvl1pPr>
          </a:lstStyle>
          <a:p>
            <a:pPr>
              <a:defRPr/>
            </a:pPr>
            <a:fld id="{8EA9B22F-FFCD-4C4D-876F-9739C64F5C8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381000" y="152400"/>
            <a:ext cx="7391400" cy="56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grpSp>
        <p:nvGrpSpPr>
          <p:cNvPr id="1031" name="Group 17"/>
          <p:cNvGrpSpPr>
            <a:grpSpLocks/>
          </p:cNvGrpSpPr>
          <p:nvPr/>
        </p:nvGrpSpPr>
        <p:grpSpPr bwMode="auto">
          <a:xfrm>
            <a:off x="7308850" y="188913"/>
            <a:ext cx="1665288" cy="1512887"/>
            <a:chOff x="4604" y="119"/>
            <a:chExt cx="1049" cy="953"/>
          </a:xfrm>
        </p:grpSpPr>
        <p:sp>
          <p:nvSpPr>
            <p:cNvPr id="1042" name="Oval 18"/>
            <p:cNvSpPr>
              <a:spLocks noChangeArrowheads="1"/>
            </p:cNvSpPr>
            <p:nvPr userDrawn="1"/>
          </p:nvSpPr>
          <p:spPr bwMode="gray">
            <a:xfrm>
              <a:off x="4921" y="845"/>
              <a:ext cx="732" cy="227"/>
            </a:xfrm>
            <a:prstGeom prst="ellipse">
              <a:avLst/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tint val="0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035" name="Oval 19"/>
            <p:cNvSpPr>
              <a:spLocks noChangeArrowheads="1"/>
            </p:cNvSpPr>
            <p:nvPr userDrawn="1"/>
          </p:nvSpPr>
          <p:spPr bwMode="gray">
            <a:xfrm>
              <a:off x="4604" y="119"/>
              <a:ext cx="932" cy="91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dist="63500" dir="2212194" algn="ctr" rotWithShape="0">
                <a:schemeClr val="tx1">
                  <a:alpha val="74998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ea typeface="宋体" charset="-122"/>
              </a:endParaRPr>
            </a:p>
          </p:txBody>
        </p:sp>
        <p:sp>
          <p:nvSpPr>
            <p:cNvPr id="1036" name="Freeform 20" descr="4"/>
            <p:cNvSpPr>
              <a:spLocks/>
            </p:cNvSpPr>
            <p:nvPr userDrawn="1"/>
          </p:nvSpPr>
          <p:spPr bwMode="gray">
            <a:xfrm>
              <a:off x="5077" y="281"/>
              <a:ext cx="426" cy="588"/>
            </a:xfrm>
            <a:custGeom>
              <a:avLst/>
              <a:gdLst>
                <a:gd name="T0" fmla="*/ 0 w 1348"/>
                <a:gd name="T1" fmla="*/ 0 h 1963"/>
                <a:gd name="T2" fmla="*/ 0 w 1348"/>
                <a:gd name="T3" fmla="*/ 0 h 1963"/>
                <a:gd name="T4" fmla="*/ 0 w 1348"/>
                <a:gd name="T5" fmla="*/ 0 h 1963"/>
                <a:gd name="T6" fmla="*/ 0 w 1348"/>
                <a:gd name="T7" fmla="*/ 0 h 1963"/>
                <a:gd name="T8" fmla="*/ 0 w 1348"/>
                <a:gd name="T9" fmla="*/ 0 h 19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" h="1963">
                  <a:moveTo>
                    <a:pt x="951" y="1963"/>
                  </a:moveTo>
                  <a:cubicBezTo>
                    <a:pt x="1244" y="1689"/>
                    <a:pt x="1348" y="1323"/>
                    <a:pt x="1338" y="977"/>
                  </a:cubicBezTo>
                  <a:cubicBezTo>
                    <a:pt x="1329" y="629"/>
                    <a:pt x="1132" y="226"/>
                    <a:pt x="905" y="0"/>
                  </a:cubicBezTo>
                  <a:lnTo>
                    <a:pt x="0" y="987"/>
                  </a:lnTo>
                  <a:lnTo>
                    <a:pt x="951" y="1963"/>
                  </a:lnTo>
                  <a:close/>
                </a:path>
              </a:pathLst>
            </a:custGeom>
            <a:blipFill dpi="0" rotWithShape="1">
              <a:blip r:embed="rId15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 cmpd="sng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7" name="Freeform 21" descr="1"/>
            <p:cNvSpPr>
              <a:spLocks/>
            </p:cNvSpPr>
            <p:nvPr userDrawn="1"/>
          </p:nvSpPr>
          <p:spPr bwMode="gray">
            <a:xfrm>
              <a:off x="4779" y="144"/>
              <a:ext cx="572" cy="416"/>
            </a:xfrm>
            <a:custGeom>
              <a:avLst/>
              <a:gdLst>
                <a:gd name="T0" fmla="*/ 0 w 1810"/>
                <a:gd name="T1" fmla="*/ 0 h 1388"/>
                <a:gd name="T2" fmla="*/ 0 w 1810"/>
                <a:gd name="T3" fmla="*/ 0 h 1388"/>
                <a:gd name="T4" fmla="*/ 0 w 1810"/>
                <a:gd name="T5" fmla="*/ 0 h 1388"/>
                <a:gd name="T6" fmla="*/ 0 w 1810"/>
                <a:gd name="T7" fmla="*/ 0 h 1388"/>
                <a:gd name="T8" fmla="*/ 0 w 1810"/>
                <a:gd name="T9" fmla="*/ 0 h 13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10" h="1388">
                  <a:moveTo>
                    <a:pt x="905" y="1388"/>
                  </a:moveTo>
                  <a:lnTo>
                    <a:pt x="1810" y="408"/>
                  </a:lnTo>
                  <a:cubicBezTo>
                    <a:pt x="1612" y="189"/>
                    <a:pt x="1272" y="0"/>
                    <a:pt x="874" y="40"/>
                  </a:cubicBezTo>
                  <a:cubicBezTo>
                    <a:pt x="541" y="52"/>
                    <a:pt x="252" y="162"/>
                    <a:pt x="0" y="409"/>
                  </a:cubicBezTo>
                  <a:lnTo>
                    <a:pt x="905" y="1388"/>
                  </a:lnTo>
                  <a:close/>
                </a:path>
              </a:pathLst>
            </a:custGeom>
            <a:blipFill dpi="0" rotWithShape="1">
              <a:blip r:embed="rId16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 cmpd="sng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8" name="Freeform 22" descr="2"/>
            <p:cNvSpPr>
              <a:spLocks/>
            </p:cNvSpPr>
            <p:nvPr userDrawn="1"/>
          </p:nvSpPr>
          <p:spPr bwMode="gray">
            <a:xfrm>
              <a:off x="4629" y="286"/>
              <a:ext cx="419" cy="572"/>
            </a:xfrm>
            <a:custGeom>
              <a:avLst/>
              <a:gdLst>
                <a:gd name="T0" fmla="*/ 0 w 1325"/>
                <a:gd name="T1" fmla="*/ 0 h 1910"/>
                <a:gd name="T2" fmla="*/ 0 w 1325"/>
                <a:gd name="T3" fmla="*/ 0 h 1910"/>
                <a:gd name="T4" fmla="*/ 0 w 1325"/>
                <a:gd name="T5" fmla="*/ 0 h 1910"/>
                <a:gd name="T6" fmla="*/ 0 w 1325"/>
                <a:gd name="T7" fmla="*/ 0 h 1910"/>
                <a:gd name="T8" fmla="*/ 0 w 1325"/>
                <a:gd name="T9" fmla="*/ 0 h 19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25" h="1910">
                  <a:moveTo>
                    <a:pt x="1325" y="960"/>
                  </a:moveTo>
                  <a:lnTo>
                    <a:pt x="414" y="0"/>
                  </a:lnTo>
                  <a:cubicBezTo>
                    <a:pt x="238" y="162"/>
                    <a:pt x="0" y="570"/>
                    <a:pt x="27" y="1014"/>
                  </a:cubicBezTo>
                  <a:cubicBezTo>
                    <a:pt x="53" y="1458"/>
                    <a:pt x="233" y="1748"/>
                    <a:pt x="402" y="1910"/>
                  </a:cubicBezTo>
                  <a:lnTo>
                    <a:pt x="1325" y="960"/>
                  </a:lnTo>
                  <a:close/>
                </a:path>
              </a:pathLst>
            </a:custGeom>
            <a:blipFill dpi="0" rotWithShape="1">
              <a:blip r:embed="rId17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 cmpd="sng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9" name="Freeform 23" descr="55282"/>
            <p:cNvSpPr>
              <a:spLocks/>
            </p:cNvSpPr>
            <p:nvPr userDrawn="1"/>
          </p:nvSpPr>
          <p:spPr bwMode="gray">
            <a:xfrm>
              <a:off x="4770" y="585"/>
              <a:ext cx="590" cy="418"/>
            </a:xfrm>
            <a:custGeom>
              <a:avLst/>
              <a:gdLst>
                <a:gd name="T0" fmla="*/ 0 w 1866"/>
                <a:gd name="T1" fmla="*/ 0 h 1398"/>
                <a:gd name="T2" fmla="*/ 0 w 1866"/>
                <a:gd name="T3" fmla="*/ 0 h 1398"/>
                <a:gd name="T4" fmla="*/ 0 w 1866"/>
                <a:gd name="T5" fmla="*/ 0 h 1398"/>
                <a:gd name="T6" fmla="*/ 0 w 1866"/>
                <a:gd name="T7" fmla="*/ 0 h 1398"/>
                <a:gd name="T8" fmla="*/ 0 w 1866"/>
                <a:gd name="T9" fmla="*/ 0 h 13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66" h="1398">
                  <a:moveTo>
                    <a:pt x="927" y="0"/>
                  </a:moveTo>
                  <a:lnTo>
                    <a:pt x="0" y="975"/>
                  </a:lnTo>
                  <a:cubicBezTo>
                    <a:pt x="203" y="1204"/>
                    <a:pt x="607" y="1398"/>
                    <a:pt x="996" y="1387"/>
                  </a:cubicBezTo>
                  <a:cubicBezTo>
                    <a:pt x="1385" y="1375"/>
                    <a:pt x="1707" y="1159"/>
                    <a:pt x="1866" y="996"/>
                  </a:cubicBezTo>
                  <a:lnTo>
                    <a:pt x="927" y="0"/>
                  </a:lnTo>
                  <a:close/>
                </a:path>
              </a:pathLst>
            </a:custGeom>
            <a:blipFill dpi="0" rotWithShape="1">
              <a:blip r:embed="rId18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76200" cmpd="sng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0" name="Oval 24"/>
            <p:cNvSpPr>
              <a:spLocks noChangeArrowheads="1"/>
            </p:cNvSpPr>
            <p:nvPr userDrawn="1"/>
          </p:nvSpPr>
          <p:spPr bwMode="gray">
            <a:xfrm>
              <a:off x="4914" y="438"/>
              <a:ext cx="329" cy="3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ea typeface="宋体" charset="-122"/>
              </a:endParaRPr>
            </a:p>
          </p:txBody>
        </p:sp>
      </p:grpSp>
      <p:pic>
        <p:nvPicPr>
          <p:cNvPr id="1032" name="Picture 17" descr="E:\毕设\PPT\未标题-2.png"/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515938"/>
            <a:ext cx="788988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图片 1" descr="校徽校名"/>
          <p:cNvPicPr>
            <a:picLocks noChangeAspect="1" noChangeArrowheads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5" r="20595"/>
          <a:stretch>
            <a:fillRect/>
          </a:stretch>
        </p:blipFill>
        <p:spPr bwMode="auto">
          <a:xfrm>
            <a:off x="7235825" y="6338888"/>
            <a:ext cx="1787525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54" r:id="rId1"/>
    <p:sldLayoutId id="2147483953" r:id="rId2"/>
    <p:sldLayoutId id="2147483955" r:id="rId3"/>
    <p:sldLayoutId id="2147483956" r:id="rId4"/>
    <p:sldLayoutId id="2147483957" r:id="rId5"/>
    <p:sldLayoutId id="2147483958" r:id="rId6"/>
    <p:sldLayoutId id="2147483959" r:id="rId7"/>
    <p:sldLayoutId id="2147483960" r:id="rId8"/>
    <p:sldLayoutId id="2147483961" r:id="rId9"/>
    <p:sldLayoutId id="2147483962" r:id="rId10"/>
    <p:sldLayoutId id="2147483963" r:id="rId11"/>
    <p:sldLayoutId id="2147483964" r:id="rId12"/>
    <p:sldLayoutId id="2147483965" r:id="rId13"/>
  </p:sldLayoutIdLst>
  <p:timing>
    <p:tnLst>
      <p:par>
        <p:cTn id="1" dur="indefinite" restart="never" nodeType="tmRoot"/>
      </p:par>
    </p:tnLst>
  </p:timing>
  <p:hf sldNum="0"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charset="2"/>
        <a:buChar char="v"/>
        <a:defRPr sz="2800" b="1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charset="2"/>
        <a:buChar char="§"/>
        <a:defRPr sz="2800">
          <a:solidFill>
            <a:schemeClr val="tx1"/>
          </a:solidFill>
          <a:latin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20" Type="http://schemas.openxmlformats.org/officeDocument/2006/relationships/image" Target="../media/image71.jpeg"/><Relationship Id="rId10" Type="http://schemas.openxmlformats.org/officeDocument/2006/relationships/image" Target="../media/image61.jpeg"/><Relationship Id="rId11" Type="http://schemas.openxmlformats.org/officeDocument/2006/relationships/image" Target="../media/image62.jpeg"/><Relationship Id="rId12" Type="http://schemas.openxmlformats.org/officeDocument/2006/relationships/image" Target="../media/image63.jpeg"/><Relationship Id="rId13" Type="http://schemas.openxmlformats.org/officeDocument/2006/relationships/image" Target="../media/image64.png"/><Relationship Id="rId14" Type="http://schemas.openxmlformats.org/officeDocument/2006/relationships/image" Target="../media/image65.jpeg"/><Relationship Id="rId15" Type="http://schemas.openxmlformats.org/officeDocument/2006/relationships/image" Target="../media/image66.jpeg"/><Relationship Id="rId16" Type="http://schemas.openxmlformats.org/officeDocument/2006/relationships/image" Target="../media/image67.png"/><Relationship Id="rId17" Type="http://schemas.openxmlformats.org/officeDocument/2006/relationships/image" Target="../media/image68.jpeg"/><Relationship Id="rId18" Type="http://schemas.openxmlformats.org/officeDocument/2006/relationships/image" Target="../media/image69.jpeg"/><Relationship Id="rId19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4.jpeg"/><Relationship Id="rId4" Type="http://schemas.openxmlformats.org/officeDocument/2006/relationships/image" Target="../media/image55.jpeg"/><Relationship Id="rId5" Type="http://schemas.openxmlformats.org/officeDocument/2006/relationships/image" Target="../media/image56.jpeg"/><Relationship Id="rId6" Type="http://schemas.openxmlformats.org/officeDocument/2006/relationships/image" Target="../media/image57.jpeg"/><Relationship Id="rId7" Type="http://schemas.openxmlformats.org/officeDocument/2006/relationships/image" Target="../media/image58.jpeg"/><Relationship Id="rId8" Type="http://schemas.openxmlformats.org/officeDocument/2006/relationships/image" Target="../media/image59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4.png"/><Relationship Id="rId1" Type="http://schemas.microsoft.com/office/2007/relationships/media" Target="\E:\&#27605;&#35774;\&#20184;&#26032;&#23431;---&#27605;&#19994;&#31572;&#36777;\&#35270;&#39057;~1.wmv" TargetMode="External"/><Relationship Id="rId2" Type="http://schemas.openxmlformats.org/officeDocument/2006/relationships/video" Target="\E:\&#27605;&#35774;\&#20184;&#26032;&#23431;---&#27605;&#19994;&#31572;&#36777;\&#35270;&#39057;~1.wmv" TargetMode="External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6.png"/><Relationship Id="rId12" Type="http://schemas.openxmlformats.org/officeDocument/2006/relationships/image" Target="../media/image77.jpeg"/><Relationship Id="rId13" Type="http://schemas.openxmlformats.org/officeDocument/2006/relationships/image" Target="../media/image78.jpeg"/><Relationship Id="rId1" Type="http://schemas.microsoft.com/office/2007/relationships/media" Target="file:///H:\&#31454;&#36187;&#36164;&#26009;V1.0\&#29616;&#22330;&#28436;&#31034;\sayyousayme-02.mp3" TargetMode="External"/><Relationship Id="rId2" Type="http://schemas.openxmlformats.org/officeDocument/2006/relationships/audio" Target="file:///H:\&#31454;&#36187;&#36164;&#26009;V1.0\&#29616;&#22330;&#28436;&#31034;\sayyousayme-02.mp3" TargetMode="External"/><Relationship Id="rId3" Type="http://schemas.microsoft.com/office/2007/relationships/media" Target="file:///H:\&#31454;&#36187;&#36164;&#26009;V1.0\&#29616;&#22330;&#28436;&#31034;\&#22868;&#36305;-02ddd%20.mp3" TargetMode="External"/><Relationship Id="rId4" Type="http://schemas.openxmlformats.org/officeDocument/2006/relationships/audio" Target="file:///H:\&#31454;&#36187;&#36164;&#26009;V1.0\&#29616;&#22330;&#28436;&#31034;\&#22868;&#36305;-02ddd%20.mp3" TargetMode="External"/><Relationship Id="rId5" Type="http://schemas.microsoft.com/office/2007/relationships/media" Target="file:///E:\CJ&#36164;&#26009;1\aaaaaaaaaaaaaaaaaaaaaaaaaaaaa\bbbbbbbbbbbbbbbbbbbbbbbbbbbbbbbbbbbbbbbbbbb\Black%20Stone\Black%20Stone\&#29616;&#22330;&#28436;&#31034;\sayyousayme-02.mp3" TargetMode="External"/><Relationship Id="rId6" Type="http://schemas.openxmlformats.org/officeDocument/2006/relationships/audio" Target="file:///E:\CJ&#36164;&#26009;1\aaaaaaaaaaaaaaaaaaaaaaaaaaaaa\bbbbbbbbbbbbbbbbbbbbbbbbbbbbbbbbbbbbbbbbbbb\Black%20Stone\Black%20Stone\&#29616;&#22330;&#28436;&#31034;\sayyousayme-02.mp3" TargetMode="External"/><Relationship Id="rId7" Type="http://schemas.microsoft.com/office/2007/relationships/media" Target="file:///E:\CJ&#36164;&#26009;1\aaaaaaaaaaaaaaaaaaaaaaaaaaaaa\bbbbbbbbbbbbbbbbbbbbbbbbbbbbbbbbbbbbbbbbbbb\Black%20Stone\Black%20Stone\&#29616;&#22330;&#28436;&#31034;\&#22868;&#36305;-02ddd%20.mp3" TargetMode="External"/><Relationship Id="rId8" Type="http://schemas.openxmlformats.org/officeDocument/2006/relationships/audio" Target="file:///E:\CJ&#36164;&#26009;1\aaaaaaaaaaaaaaaaaaaaaaaaaaaaa\bbbbbbbbbbbbbbbbbbbbbbbbbbbbbbbbbbbbbbbbbbb\Black%20Stone\Black%20Stone\&#29616;&#22330;&#28436;&#31034;\&#22868;&#36305;-02ddd%20.mp3" TargetMode="External"/><Relationship Id="rId9" Type="http://schemas.openxmlformats.org/officeDocument/2006/relationships/slideLayout" Target="../slideLayouts/slideLayout2.xml"/><Relationship Id="rId10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Oval 4"/>
          <p:cNvSpPr>
            <a:spLocks noChangeArrowheads="1"/>
          </p:cNvSpPr>
          <p:nvPr/>
        </p:nvSpPr>
        <p:spPr bwMode="ltGray">
          <a:xfrm>
            <a:off x="8248776" y="5733256"/>
            <a:ext cx="545974" cy="548680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57255"/>
                  <a:invGamma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zh-CN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6386" name="TextBox 2"/>
          <p:cNvSpPr txBox="1">
            <a:spLocks noChangeArrowheads="1"/>
          </p:cNvSpPr>
          <p:nvPr/>
        </p:nvSpPr>
        <p:spPr bwMode="auto">
          <a:xfrm>
            <a:off x="5580063" y="3224213"/>
            <a:ext cx="32146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Times New Roman" charset="0"/>
                <a:ea typeface="宋体" charset="-122"/>
                <a:cs typeface="Times New Roman" charset="0"/>
              </a:rPr>
              <a:t>©</a:t>
            </a:r>
            <a:r>
              <a:rPr lang="en-US" altLang="zh-CN" sz="1400" b="0">
                <a:solidFill>
                  <a:schemeClr val="bg1"/>
                </a:solidFill>
                <a:latin typeface="Arial" charset="0"/>
                <a:ea typeface="宋体" charset="-122"/>
                <a:cs typeface="Times New Roman" charset="0"/>
              </a:rPr>
              <a:t> 2016 Li DeZhao. All rights reserved</a:t>
            </a:r>
            <a:endParaRPr lang="zh-CN" altLang="en-US" sz="1400" b="0">
              <a:solidFill>
                <a:schemeClr val="bg1"/>
              </a:solidFill>
              <a:latin typeface="Arial" charset="0"/>
              <a:ea typeface="宋体" charset="-122"/>
              <a:cs typeface="Times New Roman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86183" y="894127"/>
            <a:ext cx="8084264" cy="178510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>
              <a:lnSpc>
                <a:spcPct val="125000"/>
              </a:lnSpc>
              <a:defRPr/>
            </a:pPr>
            <a:r>
              <a:rPr lang="zh-CN" altLang="en-US" sz="4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华文行楷" pitchFamily="2" charset="-122"/>
                <a:ea typeface="华文行楷" pitchFamily="2" charset="-122"/>
              </a:rPr>
              <a:t>基于积分制管理的学习成长系统</a:t>
            </a:r>
            <a:endParaRPr lang="en-US" altLang="zh-CN" sz="4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华文行楷" pitchFamily="2" charset="-122"/>
              <a:ea typeface="华文行楷" pitchFamily="2" charset="-122"/>
            </a:endParaRPr>
          </a:p>
          <a:p>
            <a:pPr algn="ctr" eaLnBrk="1" hangingPunct="1">
              <a:lnSpc>
                <a:spcPct val="125000"/>
              </a:lnSpc>
              <a:defRPr/>
            </a:pPr>
            <a:r>
              <a:rPr lang="zh-CN" altLang="en-US" sz="4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华文行楷" pitchFamily="2" charset="-122"/>
                <a:ea typeface="华文行楷" pitchFamily="2" charset="-122"/>
              </a:rPr>
              <a:t>设计与实现</a:t>
            </a:r>
            <a:endParaRPr lang="zh-CN" altLang="en-US" sz="4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699792" y="3717032"/>
            <a:ext cx="3832133" cy="286232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答辩学生： </a:t>
            </a:r>
            <a:r>
              <a:rPr lang="zh-CN" altLang="en-US" sz="240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李德钊</a:t>
            </a:r>
            <a:endParaRPr lang="en-US" altLang="zh-CN" sz="240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学        号：</a:t>
            </a:r>
            <a:r>
              <a:rPr lang="en-US" altLang="zh-CN" sz="240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201292467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答辩</a:t>
            </a:r>
            <a:r>
              <a:rPr lang="zh-CN" altLang="en-US" sz="240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时间：</a:t>
            </a:r>
            <a:r>
              <a:rPr lang="en-US" altLang="zh-CN" sz="240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2016</a:t>
            </a:r>
            <a:r>
              <a:rPr lang="zh-CN" altLang="en-US" sz="240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年</a:t>
            </a:r>
            <a:r>
              <a:rPr lang="en-US" altLang="zh-CN" sz="240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06</a:t>
            </a:r>
            <a:r>
              <a:rPr lang="zh-CN" altLang="en-US" sz="240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月</a:t>
            </a:r>
            <a:r>
              <a:rPr lang="en-US" altLang="zh-CN" sz="240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12</a:t>
            </a:r>
            <a:r>
              <a:rPr lang="zh-CN" altLang="en-US" sz="240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日</a:t>
            </a:r>
            <a:endParaRPr lang="en-US" altLang="zh-CN" sz="240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指导教师：原旭</a:t>
            </a:r>
            <a:endParaRPr lang="en-US" altLang="zh-CN" sz="240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endParaRPr lang="zh-CN" altLang="en-US" sz="240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4400">
                <a:ea typeface="宋体" charset="-122"/>
              </a:rPr>
              <a:t>架 构 设 计</a:t>
            </a:r>
            <a:r>
              <a:rPr lang="en-US" altLang="zh-CN" sz="4400">
                <a:ea typeface="宋体" charset="-122"/>
              </a:rPr>
              <a:t>--</a:t>
            </a:r>
            <a:r>
              <a:rPr lang="zh-CN" altLang="en-US">
                <a:ea typeface="宋体" charset="-122"/>
              </a:rPr>
              <a:t>系统整体功能模型</a:t>
            </a:r>
            <a:endParaRPr lang="zh-CN" altLang="en-US" sz="3600">
              <a:ea typeface="宋体" charset="-122"/>
            </a:endParaRPr>
          </a:p>
        </p:txBody>
      </p:sp>
      <p:pic>
        <p:nvPicPr>
          <p:cNvPr id="26626" name="Picture 2" descr="系统功能模型图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700213"/>
            <a:ext cx="6761162" cy="476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extBox 3"/>
          <p:cNvSpPr txBox="1">
            <a:spLocks noChangeArrowheads="1"/>
          </p:cNvSpPr>
          <p:nvPr/>
        </p:nvSpPr>
        <p:spPr bwMode="auto">
          <a:xfrm>
            <a:off x="7667625" y="2133600"/>
            <a:ext cx="677863" cy="372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3200">
                <a:solidFill>
                  <a:schemeClr val="tx1"/>
                </a:solidFill>
                <a:latin typeface="Arial" charset="0"/>
                <a:ea typeface="宋体" charset="-122"/>
              </a:rPr>
              <a:t>系统整体功能模型图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4400">
                <a:ea typeface="宋体" charset="-122"/>
              </a:rPr>
              <a:t>架 构 设 计</a:t>
            </a:r>
            <a:r>
              <a:rPr lang="en-US" altLang="zh-CN" sz="4400">
                <a:ea typeface="宋体" charset="-122"/>
              </a:rPr>
              <a:t>--</a:t>
            </a:r>
            <a:r>
              <a:rPr lang="zh-CN" altLang="en-US">
                <a:ea typeface="宋体" charset="-122"/>
              </a:rPr>
              <a:t>体系结构图</a:t>
            </a:r>
            <a:endParaRPr lang="zh-CN" altLang="en-US" sz="4000">
              <a:ea typeface="宋体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76256" y="2259931"/>
            <a:ext cx="1015663" cy="3498715"/>
          </a:xfrm>
          <a:prstGeom prst="rect">
            <a:avLst/>
          </a:prstGeom>
          <a:noFill/>
        </p:spPr>
        <p:txBody>
          <a:bodyPr vert="eaVert" wrap="none">
            <a:spAutoFit/>
          </a:bodyPr>
          <a:lstStyle/>
          <a:p>
            <a:pPr algn="ctr" eaLnBrk="1" hangingPunct="1">
              <a:defRPr/>
            </a:pPr>
            <a:r>
              <a:rPr lang="zh-CN" altLang="en-US" sz="54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chemeClr val="tx2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体系结构图</a:t>
            </a: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277938"/>
            <a:ext cx="5857875" cy="539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4400">
                <a:latin typeface="黑体" charset="-122"/>
                <a:ea typeface="黑体" charset="-122"/>
              </a:rPr>
              <a:t>架 构 设 计</a:t>
            </a:r>
            <a:r>
              <a:rPr lang="en-US" altLang="zh-CN" sz="4400">
                <a:latin typeface="黑体" charset="-122"/>
                <a:ea typeface="黑体" charset="-122"/>
              </a:rPr>
              <a:t>--</a:t>
            </a:r>
            <a:r>
              <a:rPr lang="zh-CN" altLang="en-US">
                <a:latin typeface="黑体" charset="-122"/>
                <a:ea typeface="黑体" charset="-122"/>
              </a:rPr>
              <a:t>模型构建</a:t>
            </a:r>
          </a:p>
        </p:txBody>
      </p:sp>
      <p:sp>
        <p:nvSpPr>
          <p:cNvPr id="29698" name="Oval 2"/>
          <p:cNvSpPr>
            <a:spLocks noChangeArrowheads="1"/>
          </p:cNvSpPr>
          <p:nvPr/>
        </p:nvSpPr>
        <p:spPr bwMode="auto">
          <a:xfrm>
            <a:off x="3373438" y="1341438"/>
            <a:ext cx="2520950" cy="2520950"/>
          </a:xfrm>
          <a:prstGeom prst="ellipse">
            <a:avLst/>
          </a:prstGeom>
          <a:gradFill rotWithShape="1">
            <a:gsLst>
              <a:gs pos="0">
                <a:srgbClr val="969696"/>
              </a:gs>
              <a:gs pos="100000">
                <a:schemeClr val="bg1"/>
              </a:gs>
            </a:gsLst>
            <a:lin ang="5400000" scaled="1"/>
          </a:gradFill>
          <a:ln w="25400">
            <a:solidFill>
              <a:srgbClr val="C0C0C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29699" name="Oval 3"/>
          <p:cNvSpPr>
            <a:spLocks noChangeArrowheads="1"/>
          </p:cNvSpPr>
          <p:nvPr/>
        </p:nvSpPr>
        <p:spPr bwMode="auto">
          <a:xfrm>
            <a:off x="2652713" y="2625725"/>
            <a:ext cx="2520950" cy="2520950"/>
          </a:xfrm>
          <a:prstGeom prst="ellipse">
            <a:avLst/>
          </a:prstGeom>
          <a:gradFill rotWithShape="1">
            <a:gsLst>
              <a:gs pos="0">
                <a:srgbClr val="B2B2B2"/>
              </a:gs>
              <a:gs pos="100000">
                <a:schemeClr val="bg1"/>
              </a:gs>
            </a:gsLst>
            <a:lin ang="18900000" scaled="1"/>
          </a:gradFill>
          <a:ln w="25400">
            <a:solidFill>
              <a:srgbClr val="C0C0C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29700" name="Oval 4"/>
          <p:cNvSpPr>
            <a:spLocks noChangeArrowheads="1"/>
          </p:cNvSpPr>
          <p:nvPr/>
        </p:nvSpPr>
        <p:spPr bwMode="auto">
          <a:xfrm>
            <a:off x="4094163" y="2625725"/>
            <a:ext cx="2520950" cy="25209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B2B2B2"/>
              </a:gs>
            </a:gsLst>
            <a:lin ang="2700000" scaled="1"/>
          </a:gradFill>
          <a:ln w="25400">
            <a:solidFill>
              <a:srgbClr val="C0C0C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29701" name="未知"/>
          <p:cNvSpPr>
            <a:spLocks/>
          </p:cNvSpPr>
          <p:nvPr/>
        </p:nvSpPr>
        <p:spPr bwMode="auto">
          <a:xfrm>
            <a:off x="4635500" y="2424113"/>
            <a:ext cx="1247775" cy="1311275"/>
          </a:xfrm>
          <a:custGeom>
            <a:avLst/>
            <a:gdLst>
              <a:gd name="T0" fmla="*/ 0 w 786"/>
              <a:gd name="T1" fmla="*/ 2147483646 h 826"/>
              <a:gd name="T2" fmla="*/ 2147483646 w 786"/>
              <a:gd name="T3" fmla="*/ 2147483646 h 826"/>
              <a:gd name="T4" fmla="*/ 2147483646 w 786"/>
              <a:gd name="T5" fmla="*/ 2147483646 h 826"/>
              <a:gd name="T6" fmla="*/ 0 w 786"/>
              <a:gd name="T7" fmla="*/ 2147483646 h 826"/>
              <a:gd name="T8" fmla="*/ 0 60000 65536"/>
              <a:gd name="T9" fmla="*/ 0 60000 65536"/>
              <a:gd name="T10" fmla="*/ 0 60000 65536"/>
              <a:gd name="T11" fmla="*/ 0 60000 65536"/>
              <a:gd name="T12" fmla="*/ 0 w 786"/>
              <a:gd name="T13" fmla="*/ 0 h 826"/>
              <a:gd name="T14" fmla="*/ 786 w 786"/>
              <a:gd name="T15" fmla="*/ 826 h 8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6" h="826">
                <a:moveTo>
                  <a:pt x="0" y="272"/>
                </a:moveTo>
                <a:cubicBezTo>
                  <a:pt x="0" y="272"/>
                  <a:pt x="350" y="0"/>
                  <a:pt x="786" y="202"/>
                </a:cubicBezTo>
                <a:cubicBezTo>
                  <a:pt x="786" y="202"/>
                  <a:pt x="744" y="656"/>
                  <a:pt x="334" y="826"/>
                </a:cubicBezTo>
                <a:cubicBezTo>
                  <a:pt x="296" y="466"/>
                  <a:pt x="0" y="272"/>
                  <a:pt x="0" y="272"/>
                </a:cubicBez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1"/>
          </a:gradFill>
          <a:ln w="2540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02" name="未知"/>
          <p:cNvSpPr>
            <a:spLocks/>
          </p:cNvSpPr>
          <p:nvPr/>
        </p:nvSpPr>
        <p:spPr bwMode="auto">
          <a:xfrm>
            <a:off x="3381375" y="2420938"/>
            <a:ext cx="1250950" cy="1317625"/>
          </a:xfrm>
          <a:custGeom>
            <a:avLst/>
            <a:gdLst>
              <a:gd name="T0" fmla="*/ 2147483646 w 788"/>
              <a:gd name="T1" fmla="*/ 2147483646 h 826"/>
              <a:gd name="T2" fmla="*/ 0 w 788"/>
              <a:gd name="T3" fmla="*/ 2147483646 h 826"/>
              <a:gd name="T4" fmla="*/ 2147483646 w 788"/>
              <a:gd name="T5" fmla="*/ 2147483646 h 826"/>
              <a:gd name="T6" fmla="*/ 2147483646 w 788"/>
              <a:gd name="T7" fmla="*/ 2147483646 h 826"/>
              <a:gd name="T8" fmla="*/ 0 60000 65536"/>
              <a:gd name="T9" fmla="*/ 0 60000 65536"/>
              <a:gd name="T10" fmla="*/ 0 60000 65536"/>
              <a:gd name="T11" fmla="*/ 0 60000 65536"/>
              <a:gd name="T12" fmla="*/ 0 w 788"/>
              <a:gd name="T13" fmla="*/ 0 h 826"/>
              <a:gd name="T14" fmla="*/ 788 w 788"/>
              <a:gd name="T15" fmla="*/ 826 h 8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88" h="826">
                <a:moveTo>
                  <a:pt x="458" y="826"/>
                </a:moveTo>
                <a:cubicBezTo>
                  <a:pt x="458" y="826"/>
                  <a:pt x="68" y="698"/>
                  <a:pt x="0" y="202"/>
                </a:cubicBezTo>
                <a:cubicBezTo>
                  <a:pt x="0" y="202"/>
                  <a:pt x="418" y="0"/>
                  <a:pt x="788" y="274"/>
                </a:cubicBezTo>
                <a:cubicBezTo>
                  <a:pt x="438" y="526"/>
                  <a:pt x="458" y="826"/>
                  <a:pt x="458" y="826"/>
                </a:cubicBez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1"/>
          </a:gradFill>
          <a:ln w="2540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03" name="未知"/>
          <p:cNvSpPr>
            <a:spLocks/>
          </p:cNvSpPr>
          <p:nvPr/>
        </p:nvSpPr>
        <p:spPr bwMode="auto">
          <a:xfrm>
            <a:off x="3997325" y="3735388"/>
            <a:ext cx="1270000" cy="1187450"/>
          </a:xfrm>
          <a:custGeom>
            <a:avLst/>
            <a:gdLst>
              <a:gd name="T0" fmla="*/ 2147483646 w 800"/>
              <a:gd name="T1" fmla="*/ 0 h 748"/>
              <a:gd name="T2" fmla="*/ 2147483646 w 800"/>
              <a:gd name="T3" fmla="*/ 2147483646 h 748"/>
              <a:gd name="T4" fmla="*/ 2147483646 w 800"/>
              <a:gd name="T5" fmla="*/ 2147483646 h 748"/>
              <a:gd name="T6" fmla="*/ 2147483646 w 800"/>
              <a:gd name="T7" fmla="*/ 0 h 748"/>
              <a:gd name="T8" fmla="*/ 0 60000 65536"/>
              <a:gd name="T9" fmla="*/ 0 60000 65536"/>
              <a:gd name="T10" fmla="*/ 0 60000 65536"/>
              <a:gd name="T11" fmla="*/ 0 60000 65536"/>
              <a:gd name="T12" fmla="*/ 0 w 800"/>
              <a:gd name="T13" fmla="*/ 0 h 748"/>
              <a:gd name="T14" fmla="*/ 800 w 800"/>
              <a:gd name="T15" fmla="*/ 748 h 7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00" h="748">
                <a:moveTo>
                  <a:pt x="68" y="0"/>
                </a:moveTo>
                <a:cubicBezTo>
                  <a:pt x="68" y="0"/>
                  <a:pt x="406" y="182"/>
                  <a:pt x="734" y="4"/>
                </a:cubicBezTo>
                <a:cubicBezTo>
                  <a:pt x="734" y="4"/>
                  <a:pt x="800" y="460"/>
                  <a:pt x="400" y="748"/>
                </a:cubicBezTo>
                <a:cubicBezTo>
                  <a:pt x="0" y="468"/>
                  <a:pt x="68" y="0"/>
                  <a:pt x="68" y="0"/>
                </a:cubicBez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540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04" name="未知"/>
          <p:cNvSpPr>
            <a:spLocks/>
          </p:cNvSpPr>
          <p:nvPr/>
        </p:nvSpPr>
        <p:spPr bwMode="auto">
          <a:xfrm>
            <a:off x="3692525" y="1350963"/>
            <a:ext cx="1876425" cy="914400"/>
          </a:xfrm>
          <a:custGeom>
            <a:avLst/>
            <a:gdLst>
              <a:gd name="T0" fmla="*/ 2147483646 w 1321"/>
              <a:gd name="T1" fmla="*/ 2147483646 h 712"/>
              <a:gd name="T2" fmla="*/ 2147483646 w 1321"/>
              <a:gd name="T3" fmla="*/ 2147483646 h 712"/>
              <a:gd name="T4" fmla="*/ 2147483646 w 1321"/>
              <a:gd name="T5" fmla="*/ 2147483646 h 712"/>
              <a:gd name="T6" fmla="*/ 2147483646 w 1321"/>
              <a:gd name="T7" fmla="*/ 2147483646 h 712"/>
              <a:gd name="T8" fmla="*/ 2147483646 w 1321"/>
              <a:gd name="T9" fmla="*/ 2147483646 h 712"/>
              <a:gd name="T10" fmla="*/ 2147483646 w 1321"/>
              <a:gd name="T11" fmla="*/ 2147483646 h 712"/>
              <a:gd name="T12" fmla="*/ 2147483646 w 1321"/>
              <a:gd name="T13" fmla="*/ 2147483646 h 712"/>
              <a:gd name="T14" fmla="*/ 2147483646 w 1321"/>
              <a:gd name="T15" fmla="*/ 2147483646 h 712"/>
              <a:gd name="T16" fmla="*/ 2147483646 w 1321"/>
              <a:gd name="T17" fmla="*/ 2147483646 h 712"/>
              <a:gd name="T18" fmla="*/ 2147483646 w 1321"/>
              <a:gd name="T19" fmla="*/ 2147483646 h 712"/>
              <a:gd name="T20" fmla="*/ 2147483646 w 1321"/>
              <a:gd name="T21" fmla="*/ 2147483646 h 712"/>
              <a:gd name="T22" fmla="*/ 2147483646 w 1321"/>
              <a:gd name="T23" fmla="*/ 2147483646 h 712"/>
              <a:gd name="T24" fmla="*/ 2147483646 w 1321"/>
              <a:gd name="T25" fmla="*/ 2147483646 h 712"/>
              <a:gd name="T26" fmla="*/ 2147483646 w 1321"/>
              <a:gd name="T27" fmla="*/ 2147483646 h 712"/>
              <a:gd name="T28" fmla="*/ 2147483646 w 1321"/>
              <a:gd name="T29" fmla="*/ 2147483646 h 712"/>
              <a:gd name="T30" fmla="*/ 2147483646 w 1321"/>
              <a:gd name="T31" fmla="*/ 2147483646 h 712"/>
              <a:gd name="T32" fmla="*/ 2147483646 w 1321"/>
              <a:gd name="T33" fmla="*/ 2147483646 h 712"/>
              <a:gd name="T34" fmla="*/ 2147483646 w 1321"/>
              <a:gd name="T35" fmla="*/ 2147483646 h 712"/>
              <a:gd name="T36" fmla="*/ 2147483646 w 1321"/>
              <a:gd name="T37" fmla="*/ 2147483646 h 712"/>
              <a:gd name="T38" fmla="*/ 2147483646 w 1321"/>
              <a:gd name="T39" fmla="*/ 2147483646 h 712"/>
              <a:gd name="T40" fmla="*/ 2147483646 w 1321"/>
              <a:gd name="T41" fmla="*/ 2147483646 h 712"/>
              <a:gd name="T42" fmla="*/ 2147483646 w 1321"/>
              <a:gd name="T43" fmla="*/ 2147483646 h 712"/>
              <a:gd name="T44" fmla="*/ 2147483646 w 1321"/>
              <a:gd name="T45" fmla="*/ 2147483646 h 712"/>
              <a:gd name="T46" fmla="*/ 2147483646 w 1321"/>
              <a:gd name="T47" fmla="*/ 2147483646 h 712"/>
              <a:gd name="T48" fmla="*/ 2147483646 w 1321"/>
              <a:gd name="T49" fmla="*/ 2147483646 h 712"/>
              <a:gd name="T50" fmla="*/ 2147483646 w 1321"/>
              <a:gd name="T51" fmla="*/ 2147483646 h 712"/>
              <a:gd name="T52" fmla="*/ 2147483646 w 1321"/>
              <a:gd name="T53" fmla="*/ 2147483646 h 712"/>
              <a:gd name="T54" fmla="*/ 2147483646 w 1321"/>
              <a:gd name="T55" fmla="*/ 2147483646 h 712"/>
              <a:gd name="T56" fmla="*/ 0 w 1321"/>
              <a:gd name="T57" fmla="*/ 2147483646 h 712"/>
              <a:gd name="T58" fmla="*/ 0 w 1321"/>
              <a:gd name="T59" fmla="*/ 2147483646 h 712"/>
              <a:gd name="T60" fmla="*/ 2147483646 w 1321"/>
              <a:gd name="T61" fmla="*/ 2147483646 h 712"/>
              <a:gd name="T62" fmla="*/ 2147483646 w 1321"/>
              <a:gd name="T63" fmla="*/ 2147483646 h 712"/>
              <a:gd name="T64" fmla="*/ 2147483646 w 1321"/>
              <a:gd name="T65" fmla="*/ 2147483646 h 712"/>
              <a:gd name="T66" fmla="*/ 2147483646 w 1321"/>
              <a:gd name="T67" fmla="*/ 2147483646 h 712"/>
              <a:gd name="T68" fmla="*/ 2147483646 w 1321"/>
              <a:gd name="T69" fmla="*/ 2147483646 h 712"/>
              <a:gd name="T70" fmla="*/ 2147483646 w 1321"/>
              <a:gd name="T71" fmla="*/ 2147483646 h 712"/>
              <a:gd name="T72" fmla="*/ 2147483646 w 1321"/>
              <a:gd name="T73" fmla="*/ 2147483646 h 712"/>
              <a:gd name="T74" fmla="*/ 2147483646 w 1321"/>
              <a:gd name="T75" fmla="*/ 2147483646 h 712"/>
              <a:gd name="T76" fmla="*/ 2147483646 w 1321"/>
              <a:gd name="T77" fmla="*/ 2147483646 h 712"/>
              <a:gd name="T78" fmla="*/ 2147483646 w 1321"/>
              <a:gd name="T79" fmla="*/ 2147483646 h 712"/>
              <a:gd name="T80" fmla="*/ 2147483646 w 1321"/>
              <a:gd name="T81" fmla="*/ 2147483646 h 712"/>
              <a:gd name="T82" fmla="*/ 2147483646 w 1321"/>
              <a:gd name="T83" fmla="*/ 0 h 712"/>
              <a:gd name="T84" fmla="*/ 2147483646 w 1321"/>
              <a:gd name="T85" fmla="*/ 0 h 712"/>
              <a:gd name="T86" fmla="*/ 2147483646 w 1321"/>
              <a:gd name="T87" fmla="*/ 2147483646 h 712"/>
              <a:gd name="T88" fmla="*/ 2147483646 w 1321"/>
              <a:gd name="T89" fmla="*/ 2147483646 h 712"/>
              <a:gd name="T90" fmla="*/ 2147483646 w 1321"/>
              <a:gd name="T91" fmla="*/ 2147483646 h 712"/>
              <a:gd name="T92" fmla="*/ 2147483646 w 1321"/>
              <a:gd name="T93" fmla="*/ 2147483646 h 712"/>
              <a:gd name="T94" fmla="*/ 2147483646 w 1321"/>
              <a:gd name="T95" fmla="*/ 2147483646 h 712"/>
              <a:gd name="T96" fmla="*/ 2147483646 w 1321"/>
              <a:gd name="T97" fmla="*/ 2147483646 h 712"/>
              <a:gd name="T98" fmla="*/ 2147483646 w 1321"/>
              <a:gd name="T99" fmla="*/ 2147483646 h 712"/>
              <a:gd name="T100" fmla="*/ 2147483646 w 1321"/>
              <a:gd name="T101" fmla="*/ 2147483646 h 712"/>
              <a:gd name="T102" fmla="*/ 2147483646 w 1321"/>
              <a:gd name="T103" fmla="*/ 2147483646 h 712"/>
              <a:gd name="T104" fmla="*/ 2147483646 w 1321"/>
              <a:gd name="T105" fmla="*/ 2147483646 h 71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1321"/>
              <a:gd name="T160" fmla="*/ 0 h 712"/>
              <a:gd name="T161" fmla="*/ 1321 w 1321"/>
              <a:gd name="T162" fmla="*/ 712 h 712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1321" h="712">
                <a:moveTo>
                  <a:pt x="1301" y="401"/>
                </a:moveTo>
                <a:lnTo>
                  <a:pt x="1317" y="442"/>
                </a:lnTo>
                <a:lnTo>
                  <a:pt x="1321" y="481"/>
                </a:lnTo>
                <a:lnTo>
                  <a:pt x="1315" y="516"/>
                </a:lnTo>
                <a:lnTo>
                  <a:pt x="1298" y="550"/>
                </a:lnTo>
                <a:lnTo>
                  <a:pt x="1272" y="579"/>
                </a:lnTo>
                <a:lnTo>
                  <a:pt x="1239" y="604"/>
                </a:lnTo>
                <a:lnTo>
                  <a:pt x="1196" y="628"/>
                </a:lnTo>
                <a:lnTo>
                  <a:pt x="1147" y="649"/>
                </a:lnTo>
                <a:lnTo>
                  <a:pt x="1092" y="667"/>
                </a:lnTo>
                <a:lnTo>
                  <a:pt x="1031" y="683"/>
                </a:lnTo>
                <a:lnTo>
                  <a:pt x="967" y="694"/>
                </a:lnTo>
                <a:lnTo>
                  <a:pt x="896" y="704"/>
                </a:lnTo>
                <a:lnTo>
                  <a:pt x="824" y="710"/>
                </a:lnTo>
                <a:lnTo>
                  <a:pt x="795" y="712"/>
                </a:lnTo>
                <a:lnTo>
                  <a:pt x="476" y="712"/>
                </a:lnTo>
                <a:lnTo>
                  <a:pt x="472" y="712"/>
                </a:lnTo>
                <a:lnTo>
                  <a:pt x="409" y="708"/>
                </a:lnTo>
                <a:lnTo>
                  <a:pt x="348" y="704"/>
                </a:lnTo>
                <a:lnTo>
                  <a:pt x="290" y="696"/>
                </a:lnTo>
                <a:lnTo>
                  <a:pt x="235" y="689"/>
                </a:lnTo>
                <a:lnTo>
                  <a:pt x="186" y="677"/>
                </a:lnTo>
                <a:lnTo>
                  <a:pt x="141" y="663"/>
                </a:lnTo>
                <a:lnTo>
                  <a:pt x="102" y="648"/>
                </a:lnTo>
                <a:lnTo>
                  <a:pt x="67" y="630"/>
                </a:lnTo>
                <a:lnTo>
                  <a:pt x="39" y="608"/>
                </a:lnTo>
                <a:lnTo>
                  <a:pt x="18" y="583"/>
                </a:lnTo>
                <a:lnTo>
                  <a:pt x="6" y="554"/>
                </a:lnTo>
                <a:lnTo>
                  <a:pt x="0" y="524"/>
                </a:lnTo>
                <a:lnTo>
                  <a:pt x="0" y="520"/>
                </a:lnTo>
                <a:lnTo>
                  <a:pt x="4" y="487"/>
                </a:lnTo>
                <a:lnTo>
                  <a:pt x="16" y="446"/>
                </a:lnTo>
                <a:lnTo>
                  <a:pt x="51" y="370"/>
                </a:lnTo>
                <a:lnTo>
                  <a:pt x="94" y="299"/>
                </a:lnTo>
                <a:lnTo>
                  <a:pt x="147" y="235"/>
                </a:lnTo>
                <a:lnTo>
                  <a:pt x="204" y="176"/>
                </a:lnTo>
                <a:lnTo>
                  <a:pt x="270" y="125"/>
                </a:lnTo>
                <a:lnTo>
                  <a:pt x="341" y="82"/>
                </a:lnTo>
                <a:lnTo>
                  <a:pt x="415" y="47"/>
                </a:lnTo>
                <a:lnTo>
                  <a:pt x="497" y="21"/>
                </a:lnTo>
                <a:lnTo>
                  <a:pt x="581" y="6"/>
                </a:lnTo>
                <a:lnTo>
                  <a:pt x="667" y="0"/>
                </a:lnTo>
                <a:lnTo>
                  <a:pt x="759" y="6"/>
                </a:lnTo>
                <a:lnTo>
                  <a:pt x="847" y="23"/>
                </a:lnTo>
                <a:lnTo>
                  <a:pt x="932" y="53"/>
                </a:lnTo>
                <a:lnTo>
                  <a:pt x="1010" y="90"/>
                </a:lnTo>
                <a:lnTo>
                  <a:pt x="1082" y="137"/>
                </a:lnTo>
                <a:lnTo>
                  <a:pt x="1149" y="194"/>
                </a:lnTo>
                <a:lnTo>
                  <a:pt x="1208" y="256"/>
                </a:lnTo>
                <a:lnTo>
                  <a:pt x="1258" y="325"/>
                </a:lnTo>
                <a:lnTo>
                  <a:pt x="1301" y="401"/>
                </a:lnTo>
                <a:close/>
              </a:path>
            </a:pathLst>
          </a:custGeom>
          <a:gradFill rotWithShape="1">
            <a:gsLst>
              <a:gs pos="0">
                <a:srgbClr val="FFFFFF">
                  <a:alpha val="70000"/>
                </a:srgb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05" name="Oval 10"/>
          <p:cNvSpPr>
            <a:spLocks noChangeArrowheads="1"/>
          </p:cNvSpPr>
          <p:nvPr/>
        </p:nvSpPr>
        <p:spPr bwMode="auto">
          <a:xfrm>
            <a:off x="2849563" y="5245100"/>
            <a:ext cx="3594100" cy="371475"/>
          </a:xfrm>
          <a:prstGeom prst="ellipse">
            <a:avLst/>
          </a:prstGeom>
          <a:gradFill rotWithShape="1">
            <a:gsLst>
              <a:gs pos="0">
                <a:schemeClr val="tx1">
                  <a:alpha val="20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29706" name="未知"/>
          <p:cNvSpPr>
            <a:spLocks/>
          </p:cNvSpPr>
          <p:nvPr/>
        </p:nvSpPr>
        <p:spPr bwMode="auto">
          <a:xfrm rot="10800000" flipV="1">
            <a:off x="4368800" y="2868613"/>
            <a:ext cx="536575" cy="596900"/>
          </a:xfrm>
          <a:custGeom>
            <a:avLst/>
            <a:gdLst>
              <a:gd name="T0" fmla="*/ 2147483646 w 662"/>
              <a:gd name="T1" fmla="*/ 0 h 736"/>
              <a:gd name="T2" fmla="*/ 2147483646 w 662"/>
              <a:gd name="T3" fmla="*/ 2147483646 h 736"/>
              <a:gd name="T4" fmla="*/ 0 w 662"/>
              <a:gd name="T5" fmla="*/ 2147483646 h 736"/>
              <a:gd name="T6" fmla="*/ 2147483646 w 662"/>
              <a:gd name="T7" fmla="*/ 0 h 736"/>
              <a:gd name="T8" fmla="*/ 0 60000 65536"/>
              <a:gd name="T9" fmla="*/ 0 60000 65536"/>
              <a:gd name="T10" fmla="*/ 0 60000 65536"/>
              <a:gd name="T11" fmla="*/ 0 60000 65536"/>
              <a:gd name="T12" fmla="*/ 0 w 662"/>
              <a:gd name="T13" fmla="*/ 0 h 736"/>
              <a:gd name="T14" fmla="*/ 662 w 662"/>
              <a:gd name="T15" fmla="*/ 736 h 7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62" h="736">
                <a:moveTo>
                  <a:pt x="331" y="0"/>
                </a:moveTo>
                <a:cubicBezTo>
                  <a:pt x="331" y="0"/>
                  <a:pt x="644" y="210"/>
                  <a:pt x="662" y="556"/>
                </a:cubicBezTo>
                <a:cubicBezTo>
                  <a:pt x="340" y="736"/>
                  <a:pt x="0" y="554"/>
                  <a:pt x="0" y="554"/>
                </a:cubicBezTo>
                <a:cubicBezTo>
                  <a:pt x="6" y="222"/>
                  <a:pt x="331" y="0"/>
                  <a:pt x="331" y="0"/>
                </a:cubicBezTo>
                <a:close/>
              </a:path>
            </a:pathLst>
          </a:custGeom>
          <a:gradFill rotWithShape="1">
            <a:gsLst>
              <a:gs pos="0">
                <a:schemeClr val="bg1">
                  <a:alpha val="59998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07" name="未知"/>
          <p:cNvSpPr>
            <a:spLocks/>
          </p:cNvSpPr>
          <p:nvPr/>
        </p:nvSpPr>
        <p:spPr bwMode="auto">
          <a:xfrm>
            <a:off x="3411538" y="2487613"/>
            <a:ext cx="1144587" cy="936625"/>
          </a:xfrm>
          <a:custGeom>
            <a:avLst/>
            <a:gdLst>
              <a:gd name="T0" fmla="*/ 2147483646 w 721"/>
              <a:gd name="T1" fmla="*/ 2147483646 h 590"/>
              <a:gd name="T2" fmla="*/ 0 w 721"/>
              <a:gd name="T3" fmla="*/ 2147483646 h 590"/>
              <a:gd name="T4" fmla="*/ 2147483646 w 721"/>
              <a:gd name="T5" fmla="*/ 2147483646 h 590"/>
              <a:gd name="T6" fmla="*/ 2147483646 w 721"/>
              <a:gd name="T7" fmla="*/ 2147483646 h 590"/>
              <a:gd name="T8" fmla="*/ 0 60000 65536"/>
              <a:gd name="T9" fmla="*/ 0 60000 65536"/>
              <a:gd name="T10" fmla="*/ 0 60000 65536"/>
              <a:gd name="T11" fmla="*/ 0 60000 65536"/>
              <a:gd name="T12" fmla="*/ 0 w 721"/>
              <a:gd name="T13" fmla="*/ 0 h 590"/>
              <a:gd name="T14" fmla="*/ 721 w 721"/>
              <a:gd name="T15" fmla="*/ 590 h 59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21" h="590">
                <a:moveTo>
                  <a:pt x="419" y="590"/>
                </a:moveTo>
                <a:cubicBezTo>
                  <a:pt x="299" y="583"/>
                  <a:pt x="62" y="507"/>
                  <a:pt x="0" y="152"/>
                </a:cubicBezTo>
                <a:cubicBezTo>
                  <a:pt x="0" y="152"/>
                  <a:pt x="382" y="0"/>
                  <a:pt x="721" y="196"/>
                </a:cubicBezTo>
                <a:cubicBezTo>
                  <a:pt x="401" y="376"/>
                  <a:pt x="419" y="590"/>
                  <a:pt x="419" y="590"/>
                </a:cubicBezTo>
                <a:close/>
              </a:path>
            </a:pathLst>
          </a:custGeom>
          <a:gradFill rotWithShape="1">
            <a:gsLst>
              <a:gs pos="0">
                <a:schemeClr val="bg1">
                  <a:alpha val="7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08" name="Text Box 13"/>
          <p:cNvSpPr txBox="1">
            <a:spLocks noChangeArrowheads="1"/>
          </p:cNvSpPr>
          <p:nvPr/>
        </p:nvSpPr>
        <p:spPr bwMode="auto">
          <a:xfrm>
            <a:off x="3622675" y="2838450"/>
            <a:ext cx="6492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>
                <a:solidFill>
                  <a:schemeClr val="tx1"/>
                </a:solidFill>
                <a:latin typeface="Arial" charset="0"/>
                <a:ea typeface="宋体" charset="-122"/>
              </a:rPr>
              <a:t>整合</a:t>
            </a:r>
          </a:p>
        </p:txBody>
      </p:sp>
      <p:sp>
        <p:nvSpPr>
          <p:cNvPr id="29709" name="Rectangle 15"/>
          <p:cNvSpPr>
            <a:spLocks noChangeArrowheads="1"/>
          </p:cNvSpPr>
          <p:nvPr/>
        </p:nvSpPr>
        <p:spPr bwMode="auto">
          <a:xfrm>
            <a:off x="5065713" y="3849688"/>
            <a:ext cx="1847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>
                <a:solidFill>
                  <a:srgbClr val="333333"/>
                </a:solidFill>
                <a:latin typeface="华文新魏" charset="-122"/>
                <a:ea typeface="华文新魏" charset="-122"/>
              </a:rPr>
              <a:t>Deposit</a:t>
            </a:r>
            <a:r>
              <a:rPr lang="zh-CN" altLang="en-US" sz="2400">
                <a:solidFill>
                  <a:srgbClr val="333333"/>
                </a:solidFill>
                <a:latin typeface="华文新魏" charset="-122"/>
                <a:ea typeface="华文新魏" charset="-122"/>
              </a:rPr>
              <a:t>模型</a:t>
            </a:r>
          </a:p>
        </p:txBody>
      </p:sp>
      <p:sp>
        <p:nvSpPr>
          <p:cNvPr id="29710" name="Rectangle 16"/>
          <p:cNvSpPr>
            <a:spLocks noChangeArrowheads="1"/>
          </p:cNvSpPr>
          <p:nvPr/>
        </p:nvSpPr>
        <p:spPr bwMode="auto">
          <a:xfrm>
            <a:off x="2657475" y="3857625"/>
            <a:ext cx="14509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>
                <a:solidFill>
                  <a:srgbClr val="333333"/>
                </a:solidFill>
                <a:latin typeface="华文新魏" charset="-122"/>
                <a:ea typeface="华文新魏" charset="-122"/>
              </a:rPr>
              <a:t>CCV</a:t>
            </a:r>
            <a:r>
              <a:rPr lang="zh-CN" altLang="en-US" sz="2400">
                <a:solidFill>
                  <a:srgbClr val="333333"/>
                </a:solidFill>
                <a:latin typeface="华文新魏" charset="-122"/>
                <a:ea typeface="华文新魏" charset="-122"/>
              </a:rPr>
              <a:t>模型</a:t>
            </a:r>
          </a:p>
        </p:txBody>
      </p:sp>
      <p:sp>
        <p:nvSpPr>
          <p:cNvPr id="29711" name="Rectangle 17"/>
          <p:cNvSpPr>
            <a:spLocks noChangeArrowheads="1"/>
          </p:cNvSpPr>
          <p:nvPr/>
        </p:nvSpPr>
        <p:spPr bwMode="auto">
          <a:xfrm>
            <a:off x="3937000" y="2082800"/>
            <a:ext cx="16319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400">
                <a:solidFill>
                  <a:srgbClr val="333333"/>
                </a:solidFill>
                <a:latin typeface="华文新魏" charset="-122"/>
                <a:ea typeface="华文新魏" charset="-122"/>
              </a:rPr>
              <a:t>LRFM</a:t>
            </a:r>
            <a:r>
              <a:rPr lang="zh-CN" altLang="en-US" sz="2400">
                <a:solidFill>
                  <a:srgbClr val="333333"/>
                </a:solidFill>
                <a:latin typeface="华文新魏" charset="-122"/>
                <a:ea typeface="华文新魏" charset="-122"/>
              </a:rPr>
              <a:t>模型</a:t>
            </a:r>
          </a:p>
        </p:txBody>
      </p:sp>
      <p:sp>
        <p:nvSpPr>
          <p:cNvPr id="29712" name="未知"/>
          <p:cNvSpPr>
            <a:spLocks/>
          </p:cNvSpPr>
          <p:nvPr/>
        </p:nvSpPr>
        <p:spPr bwMode="auto">
          <a:xfrm flipH="1">
            <a:off x="4705350" y="2487613"/>
            <a:ext cx="1144588" cy="936625"/>
          </a:xfrm>
          <a:custGeom>
            <a:avLst/>
            <a:gdLst>
              <a:gd name="T0" fmla="*/ 2147483646 w 721"/>
              <a:gd name="T1" fmla="*/ 2147483646 h 590"/>
              <a:gd name="T2" fmla="*/ 0 w 721"/>
              <a:gd name="T3" fmla="*/ 2147483646 h 590"/>
              <a:gd name="T4" fmla="*/ 2147483646 w 721"/>
              <a:gd name="T5" fmla="*/ 2147483646 h 590"/>
              <a:gd name="T6" fmla="*/ 2147483646 w 721"/>
              <a:gd name="T7" fmla="*/ 2147483646 h 590"/>
              <a:gd name="T8" fmla="*/ 0 60000 65536"/>
              <a:gd name="T9" fmla="*/ 0 60000 65536"/>
              <a:gd name="T10" fmla="*/ 0 60000 65536"/>
              <a:gd name="T11" fmla="*/ 0 60000 65536"/>
              <a:gd name="T12" fmla="*/ 0 w 721"/>
              <a:gd name="T13" fmla="*/ 0 h 590"/>
              <a:gd name="T14" fmla="*/ 721 w 721"/>
              <a:gd name="T15" fmla="*/ 590 h 59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21" h="590">
                <a:moveTo>
                  <a:pt x="419" y="590"/>
                </a:moveTo>
                <a:cubicBezTo>
                  <a:pt x="299" y="583"/>
                  <a:pt x="62" y="507"/>
                  <a:pt x="0" y="152"/>
                </a:cubicBezTo>
                <a:cubicBezTo>
                  <a:pt x="0" y="152"/>
                  <a:pt x="382" y="0"/>
                  <a:pt x="721" y="196"/>
                </a:cubicBezTo>
                <a:cubicBezTo>
                  <a:pt x="401" y="376"/>
                  <a:pt x="419" y="590"/>
                  <a:pt x="419" y="590"/>
                </a:cubicBezTo>
                <a:close/>
              </a:path>
            </a:pathLst>
          </a:custGeom>
          <a:gradFill rotWithShape="1">
            <a:gsLst>
              <a:gs pos="0">
                <a:schemeClr val="bg1">
                  <a:alpha val="7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13" name="未知"/>
          <p:cNvSpPr>
            <a:spLocks/>
          </p:cNvSpPr>
          <p:nvPr/>
        </p:nvSpPr>
        <p:spPr bwMode="auto">
          <a:xfrm rot="7200000" flipH="1">
            <a:off x="4177507" y="3826669"/>
            <a:ext cx="1144587" cy="936625"/>
          </a:xfrm>
          <a:custGeom>
            <a:avLst/>
            <a:gdLst>
              <a:gd name="T0" fmla="*/ 2147483646 w 721"/>
              <a:gd name="T1" fmla="*/ 2147483646 h 590"/>
              <a:gd name="T2" fmla="*/ 0 w 721"/>
              <a:gd name="T3" fmla="*/ 2147483646 h 590"/>
              <a:gd name="T4" fmla="*/ 2147483646 w 721"/>
              <a:gd name="T5" fmla="*/ 2147483646 h 590"/>
              <a:gd name="T6" fmla="*/ 2147483646 w 721"/>
              <a:gd name="T7" fmla="*/ 2147483646 h 590"/>
              <a:gd name="T8" fmla="*/ 0 60000 65536"/>
              <a:gd name="T9" fmla="*/ 0 60000 65536"/>
              <a:gd name="T10" fmla="*/ 0 60000 65536"/>
              <a:gd name="T11" fmla="*/ 0 60000 65536"/>
              <a:gd name="T12" fmla="*/ 0 w 721"/>
              <a:gd name="T13" fmla="*/ 0 h 590"/>
              <a:gd name="T14" fmla="*/ 721 w 721"/>
              <a:gd name="T15" fmla="*/ 590 h 59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21" h="590">
                <a:moveTo>
                  <a:pt x="419" y="590"/>
                </a:moveTo>
                <a:cubicBezTo>
                  <a:pt x="299" y="583"/>
                  <a:pt x="62" y="507"/>
                  <a:pt x="0" y="152"/>
                </a:cubicBezTo>
                <a:cubicBezTo>
                  <a:pt x="0" y="152"/>
                  <a:pt x="382" y="0"/>
                  <a:pt x="721" y="196"/>
                </a:cubicBezTo>
                <a:cubicBezTo>
                  <a:pt x="401" y="376"/>
                  <a:pt x="419" y="590"/>
                  <a:pt x="419" y="590"/>
                </a:cubicBezTo>
                <a:close/>
              </a:path>
            </a:pathLst>
          </a:custGeom>
          <a:gradFill rotWithShape="1">
            <a:gsLst>
              <a:gs pos="0">
                <a:schemeClr val="bg1">
                  <a:alpha val="7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14" name="Text Box 20"/>
          <p:cNvSpPr txBox="1">
            <a:spLocks noChangeArrowheads="1"/>
          </p:cNvSpPr>
          <p:nvPr/>
        </p:nvSpPr>
        <p:spPr bwMode="auto">
          <a:xfrm>
            <a:off x="4329113" y="4094163"/>
            <a:ext cx="6492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>
                <a:solidFill>
                  <a:schemeClr val="tx1"/>
                </a:solidFill>
                <a:latin typeface="Arial" charset="0"/>
                <a:ea typeface="宋体" charset="-122"/>
              </a:rPr>
              <a:t>整合</a:t>
            </a:r>
          </a:p>
        </p:txBody>
      </p:sp>
      <p:sp>
        <p:nvSpPr>
          <p:cNvPr id="29715" name="Text Box 21"/>
          <p:cNvSpPr txBox="1">
            <a:spLocks noChangeArrowheads="1"/>
          </p:cNvSpPr>
          <p:nvPr/>
        </p:nvSpPr>
        <p:spPr bwMode="auto">
          <a:xfrm>
            <a:off x="5065713" y="2838450"/>
            <a:ext cx="6492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>
                <a:solidFill>
                  <a:schemeClr val="tx1"/>
                </a:solidFill>
                <a:latin typeface="Arial" charset="0"/>
                <a:ea typeface="宋体" charset="-122"/>
              </a:rPr>
              <a:t>整合</a:t>
            </a:r>
          </a:p>
        </p:txBody>
      </p:sp>
      <p:sp>
        <p:nvSpPr>
          <p:cNvPr id="29716" name="Text Box 23"/>
          <p:cNvSpPr txBox="1">
            <a:spLocks noChangeArrowheads="1"/>
          </p:cNvSpPr>
          <p:nvPr/>
        </p:nvSpPr>
        <p:spPr bwMode="auto">
          <a:xfrm>
            <a:off x="684213" y="1363663"/>
            <a:ext cx="24336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latin typeface="Arial" charset="0"/>
                <a:ea typeface="宋体" charset="-122"/>
              </a:rPr>
              <a:t>用户消费行为</a:t>
            </a:r>
          </a:p>
        </p:txBody>
      </p:sp>
      <p:sp>
        <p:nvSpPr>
          <p:cNvPr id="29717" name="Rectangle 24"/>
          <p:cNvSpPr>
            <a:spLocks noChangeArrowheads="1"/>
          </p:cNvSpPr>
          <p:nvPr/>
        </p:nvSpPr>
        <p:spPr bwMode="auto">
          <a:xfrm>
            <a:off x="827088" y="1858963"/>
            <a:ext cx="2136775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3525" indent="-263525"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Char char="•"/>
            </a:pPr>
            <a:r>
              <a:rPr lang="zh-CN" altLang="en-US" sz="2000">
                <a:latin typeface="华文中宋" charset="-122"/>
                <a:ea typeface="华文中宋" charset="-122"/>
              </a:rPr>
              <a:t>合 作 时 长</a:t>
            </a:r>
            <a:endParaRPr lang="en-US" altLang="zh-CN" sz="2000">
              <a:latin typeface="华文中宋" charset="-122"/>
              <a:ea typeface="华文中宋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Char char="•"/>
            </a:pPr>
            <a:r>
              <a:rPr lang="zh-CN" altLang="en-US" sz="2000">
                <a:latin typeface="华文中宋" charset="-122"/>
                <a:ea typeface="华文中宋" charset="-122"/>
              </a:rPr>
              <a:t>消 费 频 率</a:t>
            </a:r>
            <a:endParaRPr lang="en-US" altLang="zh-CN" sz="2000">
              <a:latin typeface="华文中宋" charset="-122"/>
              <a:ea typeface="华文中宋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Char char="•"/>
            </a:pPr>
            <a:r>
              <a:rPr lang="zh-CN" altLang="en-US" sz="2000">
                <a:latin typeface="华文中宋" charset="-122"/>
                <a:ea typeface="华文中宋" charset="-122"/>
              </a:rPr>
              <a:t>消 费 金 额</a:t>
            </a:r>
            <a:endParaRPr lang="en-US" altLang="zh-CN" sz="2000">
              <a:latin typeface="华文中宋" charset="-122"/>
              <a:ea typeface="华文中宋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Char char="•"/>
            </a:pPr>
            <a:r>
              <a:rPr lang="zh-CN" altLang="en-US" sz="2000">
                <a:latin typeface="华文中宋" charset="-122"/>
                <a:ea typeface="华文中宋" charset="-122"/>
              </a:rPr>
              <a:t>消 费 时 间</a:t>
            </a:r>
            <a:endParaRPr lang="en-US" altLang="zh-CN" sz="2000">
              <a:latin typeface="华文中宋" charset="-122"/>
              <a:ea typeface="华文中宋" charset="-122"/>
            </a:endParaRPr>
          </a:p>
        </p:txBody>
      </p:sp>
      <p:sp>
        <p:nvSpPr>
          <p:cNvPr id="29718" name="Text Box 25"/>
          <p:cNvSpPr txBox="1">
            <a:spLocks noChangeArrowheads="1"/>
          </p:cNvSpPr>
          <p:nvPr/>
        </p:nvSpPr>
        <p:spPr bwMode="auto">
          <a:xfrm>
            <a:off x="0" y="4797425"/>
            <a:ext cx="34194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latin typeface="Arial" charset="0"/>
                <a:ea typeface="宋体" charset="-122"/>
              </a:rPr>
              <a:t>用户对银行当前价值</a:t>
            </a:r>
          </a:p>
        </p:txBody>
      </p:sp>
      <p:sp>
        <p:nvSpPr>
          <p:cNvPr id="29719" name="Rectangle 26"/>
          <p:cNvSpPr>
            <a:spLocks noChangeArrowheads="1"/>
          </p:cNvSpPr>
          <p:nvPr/>
        </p:nvSpPr>
        <p:spPr bwMode="auto">
          <a:xfrm>
            <a:off x="850900" y="5556250"/>
            <a:ext cx="21367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3525" indent="-263525"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Char char="•"/>
            </a:pPr>
            <a:r>
              <a:rPr lang="zh-CN" altLang="en-US" sz="2000">
                <a:latin typeface="华文中宋" charset="-122"/>
                <a:ea typeface="华文中宋" charset="-122"/>
              </a:rPr>
              <a:t>客户利润记录</a:t>
            </a:r>
            <a:endParaRPr lang="en-US" altLang="zh-CN" sz="2000">
              <a:latin typeface="华文中宋" charset="-122"/>
              <a:ea typeface="华文中宋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Char char="•"/>
            </a:pPr>
            <a:r>
              <a:rPr lang="zh-CN" altLang="en-US" sz="2000">
                <a:latin typeface="华文中宋" charset="-122"/>
                <a:ea typeface="华文中宋" charset="-122"/>
              </a:rPr>
              <a:t>客户当前价值</a:t>
            </a:r>
          </a:p>
        </p:txBody>
      </p:sp>
      <p:sp>
        <p:nvSpPr>
          <p:cNvPr id="29720" name="Text Box 27"/>
          <p:cNvSpPr txBox="1">
            <a:spLocks noChangeArrowheads="1"/>
          </p:cNvSpPr>
          <p:nvPr/>
        </p:nvSpPr>
        <p:spPr bwMode="auto">
          <a:xfrm>
            <a:off x="6227763" y="4389438"/>
            <a:ext cx="28082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>
                <a:solidFill>
                  <a:schemeClr val="tx1"/>
                </a:solidFill>
                <a:latin typeface="Arial" charset="0"/>
                <a:ea typeface="宋体" charset="-122"/>
              </a:rPr>
              <a:t>用户抗风险能力</a:t>
            </a:r>
          </a:p>
        </p:txBody>
      </p:sp>
      <p:sp>
        <p:nvSpPr>
          <p:cNvPr id="29721" name="Rectangle 28"/>
          <p:cNvSpPr>
            <a:spLocks noChangeArrowheads="1"/>
          </p:cNvSpPr>
          <p:nvPr/>
        </p:nvSpPr>
        <p:spPr bwMode="auto">
          <a:xfrm>
            <a:off x="7007225" y="4906963"/>
            <a:ext cx="21367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3525" indent="-263525"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Char char="•"/>
            </a:pPr>
            <a:r>
              <a:rPr lang="zh-CN" altLang="en-US" sz="2000">
                <a:latin typeface="华文中宋" charset="-122"/>
                <a:ea typeface="华文中宋" charset="-122"/>
              </a:rPr>
              <a:t>余 额 记 录</a:t>
            </a:r>
            <a:endParaRPr lang="en-US" altLang="zh-CN" sz="2000">
              <a:latin typeface="华文中宋" charset="-122"/>
              <a:ea typeface="华文中宋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Char char="•"/>
            </a:pPr>
            <a:r>
              <a:rPr lang="zh-CN" altLang="en-US" sz="2000">
                <a:latin typeface="华文中宋" charset="-122"/>
                <a:ea typeface="华文中宋" charset="-122"/>
              </a:rPr>
              <a:t>存 款 记 录</a:t>
            </a:r>
          </a:p>
        </p:txBody>
      </p:sp>
      <p:sp>
        <p:nvSpPr>
          <p:cNvPr id="31" name="未知"/>
          <p:cNvSpPr>
            <a:spLocks/>
          </p:cNvSpPr>
          <p:nvPr/>
        </p:nvSpPr>
        <p:spPr bwMode="auto">
          <a:xfrm>
            <a:off x="4108450" y="2855913"/>
            <a:ext cx="1050925" cy="1168400"/>
          </a:xfrm>
          <a:custGeom>
            <a:avLst/>
            <a:gdLst/>
            <a:ahLst/>
            <a:cxnLst>
              <a:cxn ang="0">
                <a:pos x="331" y="0"/>
              </a:cxn>
              <a:cxn ang="0">
                <a:pos x="662" y="556"/>
              </a:cxn>
              <a:cxn ang="0">
                <a:pos x="0" y="554"/>
              </a:cxn>
              <a:cxn ang="0">
                <a:pos x="331" y="0"/>
              </a:cxn>
            </a:cxnLst>
            <a:rect l="0" t="0" r="r" b="b"/>
            <a:pathLst>
              <a:path w="662" h="736">
                <a:moveTo>
                  <a:pt x="331" y="0"/>
                </a:moveTo>
                <a:cubicBezTo>
                  <a:pt x="331" y="0"/>
                  <a:pt x="644" y="210"/>
                  <a:pt x="662" y="556"/>
                </a:cubicBezTo>
                <a:cubicBezTo>
                  <a:pt x="340" y="736"/>
                  <a:pt x="0" y="554"/>
                  <a:pt x="0" y="554"/>
                </a:cubicBezTo>
                <a:cubicBezTo>
                  <a:pt x="6" y="222"/>
                  <a:pt x="331" y="0"/>
                  <a:pt x="331" y="0"/>
                </a:cubicBezTo>
                <a:close/>
              </a:path>
            </a:pathLst>
          </a:cu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5400000" scaled="1"/>
          </a:gradFill>
          <a:ln w="25400" cap="flat" cmpd="sng">
            <a:solidFill>
              <a:srgbClr val="FFFFFF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defRPr/>
            </a:pPr>
            <a:endParaRPr lang="zh-CN" altLang="en-US">
              <a:latin typeface="Arial" pitchFamily="34" charset="0"/>
            </a:endParaRPr>
          </a:p>
        </p:txBody>
      </p:sp>
      <p:sp>
        <p:nvSpPr>
          <p:cNvPr id="29723" name="未知"/>
          <p:cNvSpPr>
            <a:spLocks/>
          </p:cNvSpPr>
          <p:nvPr/>
        </p:nvSpPr>
        <p:spPr bwMode="auto">
          <a:xfrm rot="10800000" flipV="1">
            <a:off x="4368800" y="2868613"/>
            <a:ext cx="536575" cy="596900"/>
          </a:xfrm>
          <a:custGeom>
            <a:avLst/>
            <a:gdLst>
              <a:gd name="T0" fmla="*/ 2147483646 w 662"/>
              <a:gd name="T1" fmla="*/ 0 h 736"/>
              <a:gd name="T2" fmla="*/ 2147483646 w 662"/>
              <a:gd name="T3" fmla="*/ 2147483646 h 736"/>
              <a:gd name="T4" fmla="*/ 0 w 662"/>
              <a:gd name="T5" fmla="*/ 2147483646 h 736"/>
              <a:gd name="T6" fmla="*/ 2147483646 w 662"/>
              <a:gd name="T7" fmla="*/ 0 h 736"/>
              <a:gd name="T8" fmla="*/ 0 60000 65536"/>
              <a:gd name="T9" fmla="*/ 0 60000 65536"/>
              <a:gd name="T10" fmla="*/ 0 60000 65536"/>
              <a:gd name="T11" fmla="*/ 0 60000 65536"/>
              <a:gd name="T12" fmla="*/ 0 w 662"/>
              <a:gd name="T13" fmla="*/ 0 h 736"/>
              <a:gd name="T14" fmla="*/ 662 w 662"/>
              <a:gd name="T15" fmla="*/ 736 h 7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62" h="736">
                <a:moveTo>
                  <a:pt x="331" y="0"/>
                </a:moveTo>
                <a:cubicBezTo>
                  <a:pt x="331" y="0"/>
                  <a:pt x="644" y="210"/>
                  <a:pt x="662" y="556"/>
                </a:cubicBezTo>
                <a:cubicBezTo>
                  <a:pt x="340" y="736"/>
                  <a:pt x="0" y="554"/>
                  <a:pt x="0" y="554"/>
                </a:cubicBezTo>
                <a:cubicBezTo>
                  <a:pt x="6" y="222"/>
                  <a:pt x="331" y="0"/>
                  <a:pt x="331" y="0"/>
                </a:cubicBezTo>
                <a:close/>
              </a:path>
            </a:pathLst>
          </a:custGeom>
          <a:gradFill rotWithShape="1">
            <a:gsLst>
              <a:gs pos="0">
                <a:schemeClr val="bg1">
                  <a:alpha val="59998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24" name="Text Box 14"/>
          <p:cNvSpPr txBox="1">
            <a:spLocks noChangeArrowheads="1"/>
          </p:cNvSpPr>
          <p:nvPr/>
        </p:nvSpPr>
        <p:spPr bwMode="auto">
          <a:xfrm>
            <a:off x="4030663" y="3117850"/>
            <a:ext cx="12160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>
                <a:solidFill>
                  <a:schemeClr val="bg1"/>
                </a:solidFill>
                <a:latin typeface="Arial" charset="0"/>
                <a:ea typeface="宋体" charset="-122"/>
              </a:rPr>
              <a:t>Buffros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>
                <a:solidFill>
                  <a:schemeClr val="bg1"/>
                </a:solidFill>
                <a:latin typeface="Arial" charset="0"/>
                <a:ea typeface="宋体" charset="-122"/>
              </a:rPr>
              <a:t>推荐模型</a:t>
            </a:r>
          </a:p>
        </p:txBody>
      </p:sp>
      <p:pic>
        <p:nvPicPr>
          <p:cNvPr id="33" name="Picture 1" descr="C:\Users\lsr\Documents\Tencent Files\375557450\Image\8G)H57M%LP4W56L()6YBNA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652463"/>
            <a:ext cx="7888287" cy="577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4400">
                <a:latin typeface="黑体" charset="-122"/>
                <a:ea typeface="黑体" charset="-122"/>
              </a:rPr>
              <a:t>架 构 设 计</a:t>
            </a:r>
            <a:r>
              <a:rPr lang="en-US" altLang="zh-CN" sz="4400">
                <a:latin typeface="黑体" charset="-122"/>
                <a:ea typeface="黑体" charset="-122"/>
              </a:rPr>
              <a:t>--</a:t>
            </a:r>
            <a:r>
              <a:rPr lang="zh-CN" altLang="en-US">
                <a:latin typeface="黑体" charset="-122"/>
                <a:ea typeface="黑体" charset="-122"/>
              </a:rPr>
              <a:t>模型构建</a:t>
            </a:r>
            <a:endParaRPr lang="zh-CN" altLang="en-US" sz="4000">
              <a:latin typeface="黑体" charset="-122"/>
              <a:ea typeface="黑体" charset="-122"/>
            </a:endParaRPr>
          </a:p>
        </p:txBody>
      </p:sp>
      <p:grpSp>
        <p:nvGrpSpPr>
          <p:cNvPr id="30722" name="Group 17"/>
          <p:cNvGrpSpPr>
            <a:grpSpLocks/>
          </p:cNvGrpSpPr>
          <p:nvPr/>
        </p:nvGrpSpPr>
        <p:grpSpPr bwMode="auto">
          <a:xfrm>
            <a:off x="3708400" y="5876925"/>
            <a:ext cx="1711325" cy="536575"/>
            <a:chOff x="3964" y="2071"/>
            <a:chExt cx="1484" cy="330"/>
          </a:xfrm>
        </p:grpSpPr>
        <p:sp>
          <p:nvSpPr>
            <p:cNvPr id="30737" name="AutoShape 18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charset="2"/>
                <a:buChar char="v"/>
                <a:defRPr sz="2800" b="1">
                  <a:solidFill>
                    <a:schemeClr val="tx2"/>
                  </a:solidFill>
                  <a:latin typeface="Verdan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0738" name="AutoShape 19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DDDDDD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charset="2"/>
                <a:buChar char="v"/>
                <a:defRPr sz="2800" b="1">
                  <a:solidFill>
                    <a:schemeClr val="tx2"/>
                  </a:solidFill>
                  <a:latin typeface="Verdan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latin typeface="Arial" charset="0"/>
                <a:ea typeface="宋体" charset="-122"/>
              </a:endParaRPr>
            </a:p>
          </p:txBody>
        </p:sp>
      </p:grpSp>
      <p:sp>
        <p:nvSpPr>
          <p:cNvPr id="7" name="Text Box 41"/>
          <p:cNvSpPr txBox="1">
            <a:spLocks noChangeArrowheads="1"/>
          </p:cNvSpPr>
          <p:nvPr/>
        </p:nvSpPr>
        <p:spPr bwMode="black">
          <a:xfrm>
            <a:off x="3851275" y="5908675"/>
            <a:ext cx="1460500" cy="400050"/>
          </a:xfrm>
          <a:prstGeom prst="rect">
            <a:avLst/>
          </a:prstGeom>
          <a:noFill/>
          <a:ln>
            <a:noFill/>
          </a:ln>
          <a:effectLst>
            <a:outerShdw blurRad="63500" dist="17961" dir="2700000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20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rPr>
              <a:t>预测销量</a:t>
            </a:r>
          </a:p>
        </p:txBody>
      </p:sp>
      <p:grpSp>
        <p:nvGrpSpPr>
          <p:cNvPr id="30724" name="Group 6"/>
          <p:cNvGrpSpPr>
            <a:grpSpLocks/>
          </p:cNvGrpSpPr>
          <p:nvPr/>
        </p:nvGrpSpPr>
        <p:grpSpPr bwMode="auto">
          <a:xfrm>
            <a:off x="2339975" y="2997200"/>
            <a:ext cx="4464050" cy="2447925"/>
            <a:chOff x="4320" y="1152"/>
            <a:chExt cx="414" cy="402"/>
          </a:xfrm>
        </p:grpSpPr>
        <p:sp>
          <p:nvSpPr>
            <p:cNvPr id="10" name="AutoShape 7"/>
            <p:cNvSpPr>
              <a:spLocks noChangeArrowheads="1"/>
            </p:cNvSpPr>
            <p:nvPr/>
          </p:nvSpPr>
          <p:spPr bwMode="gray">
            <a:xfrm>
              <a:off x="4320" y="1152"/>
              <a:ext cx="414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rgbClr val="258C87"/>
                </a:gs>
              </a:gsLst>
              <a:lin ang="5400000" scaled="1"/>
            </a:gradFill>
            <a:ln w="25400">
              <a:solidFill>
                <a:srgbClr val="FFFFFF"/>
              </a:solidFill>
              <a:round/>
              <a:headEnd/>
              <a:tailEnd/>
            </a:ln>
            <a:effectLst>
              <a:outerShdw blurRad="63500" dist="53882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bg1"/>
                </a:solidFill>
                <a:ea typeface="宋体" pitchFamily="2" charset="-122"/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gray">
            <a:xfrm>
              <a:off x="4346" y="1178"/>
              <a:ext cx="206" cy="201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0" y="118"/>
                </a:cxn>
                <a:cxn ang="0">
                  <a:pos x="0" y="589"/>
                </a:cxn>
                <a:cxn ang="0">
                  <a:pos x="161" y="174"/>
                </a:cxn>
                <a:cxn ang="0">
                  <a:pos x="589" y="0"/>
                </a:cxn>
                <a:cxn ang="0">
                  <a:pos x="118" y="0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50000">
                  <a:schemeClr val="accent1">
                    <a:alpha val="0"/>
                  </a:schemeClr>
                </a:gs>
                <a:gs pos="100000">
                  <a:schemeClr val="accent1">
                    <a:gamma/>
                    <a:tint val="48627"/>
                    <a:invGamma/>
                  </a:schemeClr>
                </a:gs>
              </a:gsLst>
              <a:lin ang="27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zh-CN" altLang="en-US">
                <a:latin typeface="Arial" pitchFamily="34" charset="0"/>
              </a:endParaRPr>
            </a:p>
          </p:txBody>
        </p:sp>
      </p:grpSp>
      <p:sp>
        <p:nvSpPr>
          <p:cNvPr id="12" name="Text Box 49"/>
          <p:cNvSpPr txBox="1">
            <a:spLocks noChangeArrowheads="1"/>
          </p:cNvSpPr>
          <p:nvPr/>
        </p:nvSpPr>
        <p:spPr bwMode="auto">
          <a:xfrm>
            <a:off x="3779838" y="3284538"/>
            <a:ext cx="15351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b="1" dirty="0" smtClean="0">
                <a:solidFill>
                  <a:srgbClr val="010203"/>
                </a:solidFill>
                <a:ea typeface="宋体" pitchFamily="2" charset="-122"/>
              </a:rPr>
              <a:t>Logistic</a:t>
            </a:r>
            <a:r>
              <a:rPr lang="zh-CN" altLang="en-US" b="1" dirty="0" smtClean="0">
                <a:solidFill>
                  <a:srgbClr val="010203"/>
                </a:solidFill>
                <a:ea typeface="宋体" pitchFamily="2" charset="-122"/>
              </a:rPr>
              <a:t>方程</a:t>
            </a:r>
          </a:p>
        </p:txBody>
      </p:sp>
      <p:pic>
        <p:nvPicPr>
          <p:cNvPr id="30726" name="Picture 51" descr="x=\frac{a}{1+Be^{-bt}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4005263"/>
            <a:ext cx="230505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727" name="AutoShape 52"/>
          <p:cNvCxnSpPr>
            <a:cxnSpLocks noChangeShapeType="1"/>
            <a:stCxn id="20" idx="2"/>
            <a:endCxn id="10" idx="0"/>
          </p:cNvCxnSpPr>
          <p:nvPr/>
        </p:nvCxnSpPr>
        <p:spPr bwMode="black">
          <a:xfrm rot="16200000" flipH="1">
            <a:off x="2749550" y="1162050"/>
            <a:ext cx="730250" cy="291465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28" name="AutoShape 53"/>
          <p:cNvCxnSpPr>
            <a:cxnSpLocks noChangeShapeType="1"/>
            <a:stCxn id="18" idx="2"/>
            <a:endCxn id="10" idx="0"/>
          </p:cNvCxnSpPr>
          <p:nvPr/>
        </p:nvCxnSpPr>
        <p:spPr bwMode="black">
          <a:xfrm rot="5400000">
            <a:off x="5533232" y="1293018"/>
            <a:ext cx="730250" cy="2652713"/>
          </a:xfrm>
          <a:prstGeom prst="bentConnector3">
            <a:avLst>
              <a:gd name="adj1" fmla="val 49782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29" name="AutoShape 54"/>
          <p:cNvCxnSpPr>
            <a:cxnSpLocks noChangeShapeType="1"/>
            <a:stCxn id="10" idx="2"/>
            <a:endCxn id="7" idx="0"/>
          </p:cNvCxnSpPr>
          <p:nvPr/>
        </p:nvCxnSpPr>
        <p:spPr bwMode="black">
          <a:xfrm>
            <a:off x="4572000" y="5445125"/>
            <a:ext cx="9525" cy="463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30" name="AutoShape 55"/>
          <p:cNvCxnSpPr>
            <a:cxnSpLocks noChangeShapeType="1"/>
            <a:stCxn id="19" idx="2"/>
            <a:endCxn id="10" idx="0"/>
          </p:cNvCxnSpPr>
          <p:nvPr/>
        </p:nvCxnSpPr>
        <p:spPr bwMode="black">
          <a:xfrm rot="5400000">
            <a:off x="4202113" y="2611437"/>
            <a:ext cx="742950" cy="3175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AutoShape 68"/>
          <p:cNvSpPr>
            <a:spLocks noChangeArrowheads="1"/>
          </p:cNvSpPr>
          <p:nvPr/>
        </p:nvSpPr>
        <p:spPr bwMode="blackWhite">
          <a:xfrm>
            <a:off x="6324600" y="1808163"/>
            <a:ext cx="1800225" cy="433387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zh-CN" altLang="en-US" b="1" smtClean="0">
                <a:solidFill>
                  <a:srgbClr val="010203"/>
                </a:solidFill>
                <a:ea typeface="宋体" charset="-122"/>
              </a:rPr>
              <a:t>需求的增长速度</a:t>
            </a:r>
          </a:p>
        </p:txBody>
      </p:sp>
      <p:sp>
        <p:nvSpPr>
          <p:cNvPr id="19" name="AutoShape 70"/>
          <p:cNvSpPr>
            <a:spLocks noChangeArrowheads="1"/>
          </p:cNvSpPr>
          <p:nvPr/>
        </p:nvSpPr>
        <p:spPr bwMode="blackWhite">
          <a:xfrm>
            <a:off x="3602038" y="1797050"/>
            <a:ext cx="1944687" cy="4318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zh-CN" altLang="en-US" b="1" smtClean="0">
                <a:solidFill>
                  <a:srgbClr val="010203"/>
                </a:solidFill>
                <a:ea typeface="宋体" charset="-122"/>
              </a:rPr>
              <a:t>历史最大销量</a:t>
            </a:r>
          </a:p>
        </p:txBody>
      </p:sp>
      <p:sp>
        <p:nvSpPr>
          <p:cNvPr id="20" name="AutoShape 81"/>
          <p:cNvSpPr>
            <a:spLocks noChangeArrowheads="1"/>
          </p:cNvSpPr>
          <p:nvPr/>
        </p:nvSpPr>
        <p:spPr bwMode="blackWhite">
          <a:xfrm>
            <a:off x="684213" y="1809750"/>
            <a:ext cx="1944687" cy="4318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zh-CN" altLang="en-US" b="1" smtClean="0">
                <a:solidFill>
                  <a:srgbClr val="010203"/>
                </a:solidFill>
                <a:ea typeface="宋体" charset="-122"/>
              </a:rPr>
              <a:t>当前销量</a:t>
            </a:r>
          </a:p>
        </p:txBody>
      </p:sp>
      <p:sp>
        <p:nvSpPr>
          <p:cNvPr id="21" name="Text Box 82"/>
          <p:cNvSpPr txBox="1">
            <a:spLocks noChangeArrowheads="1"/>
          </p:cNvSpPr>
          <p:nvPr/>
        </p:nvSpPr>
        <p:spPr bwMode="auto">
          <a:xfrm>
            <a:off x="3276600" y="1073150"/>
            <a:ext cx="26003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sz="2400" b="1" smtClean="0">
                <a:ea typeface="宋体" charset="-122"/>
              </a:rPr>
              <a:t>Logistic</a:t>
            </a:r>
            <a:r>
              <a:rPr lang="zh-CN" altLang="en-US" sz="2400" b="1" smtClean="0">
                <a:ea typeface="宋体" charset="-122"/>
              </a:rPr>
              <a:t>预测模型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4400">
                <a:latin typeface="黑体" charset="-122"/>
                <a:ea typeface="黑体" charset="-122"/>
              </a:rPr>
              <a:t>架 构 设 计</a:t>
            </a:r>
            <a:r>
              <a:rPr lang="en-US" altLang="zh-CN" sz="4400">
                <a:latin typeface="黑体" charset="-122"/>
                <a:ea typeface="黑体" charset="-122"/>
              </a:rPr>
              <a:t>--</a:t>
            </a:r>
            <a:r>
              <a:rPr lang="zh-CN" altLang="en-US">
                <a:latin typeface="黑体" charset="-122"/>
                <a:ea typeface="黑体" charset="-122"/>
              </a:rPr>
              <a:t>数据库逻辑设计</a:t>
            </a:r>
            <a:endParaRPr lang="zh-CN" altLang="en-US" sz="4000">
              <a:ea typeface="宋体" charset="-122"/>
            </a:endParaRPr>
          </a:p>
        </p:txBody>
      </p:sp>
      <p:graphicFrame>
        <p:nvGraphicFramePr>
          <p:cNvPr id="8" name="内容占位符 7"/>
          <p:cNvGraphicFramePr>
            <a:graphicFrameLocks noGrp="1"/>
          </p:cNvGraphicFramePr>
          <p:nvPr>
            <p:ph idx="1"/>
          </p:nvPr>
        </p:nvGraphicFramePr>
        <p:xfrm>
          <a:off x="395288" y="1600200"/>
          <a:ext cx="8229600" cy="3875127"/>
        </p:xfrm>
        <a:graphic>
          <a:graphicData uri="http://schemas.openxmlformats.org/drawingml/2006/table">
            <a:tbl>
              <a:tblPr/>
              <a:tblGrid>
                <a:gridCol w="2520950"/>
                <a:gridCol w="5708650"/>
              </a:tblGrid>
              <a:tr h="39684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sz="2400" b="1">
                          <a:solidFill>
                            <a:schemeClr val="tx2"/>
                          </a:solidFill>
                          <a:latin typeface="Verdan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后台大型主机端</a:t>
                      </a:r>
                    </a:p>
                  </a:txBody>
                  <a:tcPr marT="45699" marB="4569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sz="2400" b="1">
                          <a:solidFill>
                            <a:schemeClr val="tx2"/>
                          </a:solidFill>
                          <a:latin typeface="Verdan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表  名</a:t>
                      </a:r>
                    </a:p>
                  </a:txBody>
                  <a:tcPr marT="45699" marB="4569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45716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sz="2400" b="1">
                          <a:solidFill>
                            <a:schemeClr val="tx2"/>
                          </a:solidFill>
                          <a:latin typeface="Verdan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CCV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算法数据表</a:t>
                      </a:r>
                    </a:p>
                  </a:txBody>
                  <a:tcPr marT="45699" marB="4569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EBE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sz="2400" b="1">
                          <a:solidFill>
                            <a:schemeClr val="tx2"/>
                          </a:solidFill>
                          <a:latin typeface="Verdan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T_USER_CCV </a:t>
                      </a: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、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T_CCV_DIVIDE </a:t>
                      </a: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、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T_PROFIT</a:t>
                      </a:r>
                      <a:endParaRPr kumimoji="0" lang="zh-CN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10203"/>
                        </a:solidFill>
                        <a:effectLst/>
                        <a:latin typeface="Verdana" charset="0"/>
                        <a:ea typeface="宋体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T_USER_CCV_MODEL </a:t>
                      </a:r>
                      <a:endParaRPr kumimoji="0" lang="zh-CN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10203"/>
                        </a:solidFill>
                        <a:effectLst/>
                        <a:latin typeface="Verdana" charset="0"/>
                        <a:ea typeface="宋体" charset="-122"/>
                      </a:endParaRPr>
                    </a:p>
                  </a:txBody>
                  <a:tcPr marT="45699" marB="4569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EBE9"/>
                    </a:solidFill>
                  </a:tcPr>
                </a:tc>
              </a:tr>
              <a:tr h="39684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sz="2400" b="1">
                          <a:solidFill>
                            <a:schemeClr val="tx2"/>
                          </a:solidFill>
                          <a:latin typeface="Verdan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环境变量表</a:t>
                      </a:r>
                    </a:p>
                  </a:txBody>
                  <a:tcPr marT="45699" marB="4569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5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sz="2400" b="1">
                          <a:solidFill>
                            <a:schemeClr val="tx2"/>
                          </a:solidFill>
                          <a:latin typeface="Verdan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T_ENVIRONMENT</a:t>
                      </a:r>
                      <a:endParaRPr kumimoji="0" lang="zh-CN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10203"/>
                        </a:solidFill>
                        <a:effectLst/>
                        <a:latin typeface="Verdana" charset="0"/>
                        <a:ea typeface="宋体" charset="-122"/>
                      </a:endParaRPr>
                    </a:p>
                  </a:txBody>
                  <a:tcPr marT="45699" marB="4569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5F4"/>
                    </a:solidFill>
                  </a:tcPr>
                </a:tc>
              </a:tr>
              <a:tr h="63999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sz="2400" b="1">
                          <a:solidFill>
                            <a:schemeClr val="tx2"/>
                          </a:solidFill>
                          <a:latin typeface="Verdan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LRFM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算法模型表</a:t>
                      </a:r>
                    </a:p>
                  </a:txBody>
                  <a:tcPr marT="45699" marB="4569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EBE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sz="2400" b="1">
                          <a:solidFill>
                            <a:schemeClr val="tx2"/>
                          </a:solidFill>
                          <a:latin typeface="Verdan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T_USER_LRFM</a:t>
                      </a: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、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T_USER_LRFM_MODEL</a:t>
                      </a: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、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T_L_SCORE</a:t>
                      </a: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、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T_R_SCORE</a:t>
                      </a: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、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T_F_SCORE</a:t>
                      </a: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、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T_M_SCORE</a:t>
                      </a: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、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T_L_DIVIDE</a:t>
                      </a: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、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T_R_DIVIDE</a:t>
                      </a: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、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T_F_DIVIDE</a:t>
                      </a: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、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T_M_DIVIDE</a:t>
                      </a: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、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T_L_MODEL</a:t>
                      </a: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、 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T_R_MODEL</a:t>
                      </a: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、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T_F_MODEL</a:t>
                      </a: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、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T_M_MODEL</a:t>
                      </a:r>
                      <a:endParaRPr kumimoji="0" lang="zh-CN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10203"/>
                        </a:solidFill>
                        <a:effectLst/>
                        <a:latin typeface="Verdana" charset="0"/>
                        <a:ea typeface="宋体" charset="-122"/>
                      </a:endParaRPr>
                    </a:p>
                  </a:txBody>
                  <a:tcPr marT="45699" marB="4569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EBE9"/>
                    </a:solidFill>
                  </a:tcPr>
                </a:tc>
              </a:tr>
              <a:tr h="39684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sz="2400" b="1">
                          <a:solidFill>
                            <a:schemeClr val="tx2"/>
                          </a:solidFill>
                          <a:latin typeface="Verdan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余额计算分值表</a:t>
                      </a:r>
                    </a:p>
                  </a:txBody>
                  <a:tcPr marT="45699" marB="4569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5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sz="2400" b="1">
                          <a:solidFill>
                            <a:schemeClr val="tx2"/>
                          </a:solidFill>
                          <a:latin typeface="Verdan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T_USER_DEP_MODEL </a:t>
                      </a: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、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T_USER_DEPOSIT</a:t>
                      </a: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、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T_DEPOSIT_DIVIDE</a:t>
                      </a:r>
                      <a:endParaRPr kumimoji="0" lang="zh-CN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10203"/>
                        </a:solidFill>
                        <a:effectLst/>
                        <a:latin typeface="Verdana" charset="0"/>
                        <a:ea typeface="宋体" charset="-122"/>
                      </a:endParaRPr>
                    </a:p>
                  </a:txBody>
                  <a:tcPr marT="45699" marB="4569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5F4"/>
                    </a:solidFill>
                  </a:tcPr>
                </a:tc>
              </a:tr>
              <a:tr h="39684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sz="2400" b="1">
                          <a:solidFill>
                            <a:schemeClr val="tx2"/>
                          </a:solidFill>
                          <a:latin typeface="Verdan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模型标准信息表</a:t>
                      </a:r>
                    </a:p>
                  </a:txBody>
                  <a:tcPr marT="45699" marB="4569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EBE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sz="2400" b="1">
                          <a:solidFill>
                            <a:schemeClr val="tx2"/>
                          </a:solidFill>
                          <a:latin typeface="Verdan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T_USER_RISK_MODEL</a:t>
                      </a: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、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T_USER_MODEL</a:t>
                      </a: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、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T_RISK_MODEL</a:t>
                      </a:r>
                      <a:endParaRPr kumimoji="0" lang="zh-CN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10203"/>
                        </a:solidFill>
                        <a:effectLst/>
                        <a:latin typeface="Verdana" charset="0"/>
                        <a:ea typeface="宋体" charset="-122"/>
                      </a:endParaRPr>
                    </a:p>
                  </a:txBody>
                  <a:tcPr marT="45699" marB="4569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EBE9"/>
                    </a:solidFill>
                  </a:tcPr>
                </a:tc>
              </a:tr>
              <a:tr h="39684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sz="2400" b="1">
                          <a:solidFill>
                            <a:schemeClr val="tx2"/>
                          </a:solidFill>
                          <a:latin typeface="Verdan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产品信息表 </a:t>
                      </a:r>
                    </a:p>
                  </a:txBody>
                  <a:tcPr marT="45699" marB="4569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5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sz="2400" b="1">
                          <a:solidFill>
                            <a:schemeClr val="tx2"/>
                          </a:solidFill>
                          <a:latin typeface="Verdan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T_PRODUCT</a:t>
                      </a:r>
                      <a:endParaRPr kumimoji="0" lang="zh-CN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10203"/>
                        </a:solidFill>
                        <a:effectLst/>
                        <a:latin typeface="Verdana" charset="0"/>
                        <a:ea typeface="宋体" charset="-122"/>
                      </a:endParaRPr>
                    </a:p>
                  </a:txBody>
                  <a:tcPr marT="45699" marB="4569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5F4"/>
                    </a:solidFill>
                  </a:tcPr>
                </a:tc>
              </a:tr>
              <a:tr h="39684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sz="2400" b="1">
                          <a:solidFill>
                            <a:schemeClr val="tx2"/>
                          </a:solidFill>
                          <a:latin typeface="Verdan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用户信息表</a:t>
                      </a:r>
                    </a:p>
                  </a:txBody>
                  <a:tcPr marT="45699" marB="4569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EBE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sz="2400" b="1">
                          <a:solidFill>
                            <a:schemeClr val="tx2"/>
                          </a:solidFill>
                          <a:latin typeface="Verdan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T_USER</a:t>
                      </a:r>
                      <a:endParaRPr kumimoji="0" lang="zh-CN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10203"/>
                        </a:solidFill>
                        <a:effectLst/>
                        <a:latin typeface="Verdana" charset="0"/>
                        <a:ea typeface="宋体" charset="-122"/>
                      </a:endParaRPr>
                    </a:p>
                  </a:txBody>
                  <a:tcPr marT="45699" marB="4569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EBE9"/>
                    </a:solidFill>
                  </a:tcPr>
                </a:tc>
              </a:tr>
              <a:tr h="39684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sz="2400" b="1">
                          <a:solidFill>
                            <a:schemeClr val="tx2"/>
                          </a:solidFill>
                          <a:latin typeface="Verdan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团购信息表</a:t>
                      </a:r>
                    </a:p>
                  </a:txBody>
                  <a:tcPr marT="45699" marB="4569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5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sz="2400" b="1">
                          <a:solidFill>
                            <a:schemeClr val="tx2"/>
                          </a:solidFill>
                          <a:latin typeface="Verdan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T_GROUP</a:t>
                      </a: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、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T_USER_GROUP</a:t>
                      </a: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、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T_VOTING_GROUP</a:t>
                      </a:r>
                      <a:endParaRPr kumimoji="0" lang="zh-CN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10203"/>
                        </a:solidFill>
                        <a:effectLst/>
                        <a:latin typeface="Verdana" charset="0"/>
                        <a:ea typeface="宋体" charset="-122"/>
                      </a:endParaRPr>
                    </a:p>
                  </a:txBody>
                  <a:tcPr marT="45699" marB="4569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5F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395288" y="5445125"/>
          <a:ext cx="8208962" cy="1190625"/>
        </p:xfrm>
        <a:graphic>
          <a:graphicData uri="http://schemas.openxmlformats.org/drawingml/2006/table">
            <a:tbl>
              <a:tblPr/>
              <a:tblGrid>
                <a:gridCol w="2520950"/>
                <a:gridCol w="5688012"/>
              </a:tblGrid>
              <a:tr h="3968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sz="2400" b="1">
                          <a:solidFill>
                            <a:schemeClr val="tx2"/>
                          </a:solidFill>
                          <a:latin typeface="Verdan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前台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PC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端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sz="2400" b="1">
                          <a:solidFill>
                            <a:schemeClr val="tx2"/>
                          </a:solidFill>
                          <a:latin typeface="Verdan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charset="0"/>
                        <a:ea typeface="宋体" charset="-122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968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sz="2400" b="1">
                          <a:solidFill>
                            <a:schemeClr val="tx2"/>
                          </a:solidFill>
                          <a:latin typeface="Verdan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广告信息维护表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EBE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sz="2400" b="1">
                          <a:solidFill>
                            <a:schemeClr val="tx2"/>
                          </a:solidFill>
                          <a:latin typeface="Verdan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AD</a:t>
                      </a:r>
                      <a:endParaRPr kumimoji="0" lang="zh-CN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10203"/>
                        </a:solidFill>
                        <a:effectLst/>
                        <a:latin typeface="Verdana" charset="0"/>
                        <a:ea typeface="宋体" charset="-122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EBE9"/>
                    </a:solidFill>
                  </a:tcPr>
                </a:tc>
              </a:tr>
              <a:tr h="3968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sz="2400" b="1">
                          <a:solidFill>
                            <a:schemeClr val="tx2"/>
                          </a:solidFill>
                          <a:latin typeface="Verdan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新闻信息维护表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5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sz="2400" b="1">
                          <a:solidFill>
                            <a:schemeClr val="tx2"/>
                          </a:solidFill>
                          <a:latin typeface="Verdan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10203"/>
                          </a:solidFill>
                          <a:effectLst/>
                          <a:latin typeface="Verdana" charset="0"/>
                          <a:ea typeface="宋体" charset="-122"/>
                        </a:rPr>
                        <a:t>NEWS</a:t>
                      </a:r>
                      <a:endParaRPr kumimoji="0" lang="zh-CN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10203"/>
                        </a:solidFill>
                        <a:effectLst/>
                        <a:latin typeface="Verdana" charset="0"/>
                        <a:ea typeface="宋体" charset="-122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5F4"/>
                    </a:solidFill>
                  </a:tcPr>
                </a:tc>
              </a:tr>
            </a:tbl>
          </a:graphicData>
        </a:graphic>
      </p:graphicFrame>
      <p:sp>
        <p:nvSpPr>
          <p:cNvPr id="31792" name="TextBox 9"/>
          <p:cNvSpPr txBox="1">
            <a:spLocks noChangeArrowheads="1"/>
          </p:cNvSpPr>
          <p:nvPr/>
        </p:nvSpPr>
        <p:spPr bwMode="auto">
          <a:xfrm>
            <a:off x="-36513" y="1125538"/>
            <a:ext cx="76438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solidFill>
                  <a:schemeClr val="tx1"/>
                </a:solidFill>
                <a:latin typeface="Arial" charset="0"/>
                <a:ea typeface="宋体" charset="-122"/>
              </a:rPr>
              <a:t>数据库逻辑设计：本系统共设计了</a:t>
            </a:r>
            <a:r>
              <a:rPr lang="en-US" altLang="zh-CN" sz="2400">
                <a:solidFill>
                  <a:srgbClr val="C00000"/>
                </a:solidFill>
                <a:latin typeface="Arial" charset="0"/>
                <a:ea typeface="宋体" charset="-122"/>
              </a:rPr>
              <a:t>32</a:t>
            </a:r>
            <a:r>
              <a:rPr lang="zh-CN" altLang="en-US" sz="2400">
                <a:solidFill>
                  <a:schemeClr val="tx1"/>
                </a:solidFill>
                <a:latin typeface="Arial" charset="0"/>
                <a:ea typeface="宋体" charset="-122"/>
              </a:rPr>
              <a:t>张表，分别如下。</a:t>
            </a:r>
            <a:endParaRPr lang="en-US" altLang="zh-CN" sz="240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pic>
        <p:nvPicPr>
          <p:cNvPr id="1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355725"/>
            <a:ext cx="7559675" cy="491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4400">
                <a:latin typeface="黑体" charset="-122"/>
                <a:ea typeface="黑体" charset="-122"/>
              </a:rPr>
              <a:t>详 细 设 计</a:t>
            </a:r>
          </a:p>
        </p:txBody>
      </p:sp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pic>
        <p:nvPicPr>
          <p:cNvPr id="5734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1196975"/>
            <a:ext cx="4638675" cy="364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489075"/>
            <a:ext cx="4919663" cy="465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pic>
        <p:nvPicPr>
          <p:cNvPr id="573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1790700"/>
            <a:ext cx="4919663" cy="401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2" name="图片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225" y="2190750"/>
            <a:ext cx="5057775" cy="466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7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7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7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7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</p:nvPr>
        </p:nvSpPr>
        <p:spPr>
          <a:xfrm>
            <a:off x="250825" y="152400"/>
            <a:ext cx="7391400" cy="563563"/>
          </a:xfrm>
        </p:spPr>
        <p:txBody>
          <a:bodyPr/>
          <a:lstStyle/>
          <a:p>
            <a:pPr>
              <a:defRPr/>
            </a:pPr>
            <a:r>
              <a:rPr lang="zh-CN" altLang="en-US" sz="4400">
                <a:latin typeface="黑体" charset="-122"/>
                <a:ea typeface="黑体" charset="-122"/>
              </a:rPr>
              <a:t>功 能 介 绍</a:t>
            </a:r>
            <a:r>
              <a:rPr lang="en-US" altLang="zh-CN" sz="4400">
                <a:latin typeface="黑体" charset="-122"/>
                <a:ea typeface="黑体" charset="-122"/>
              </a:rPr>
              <a:t>--</a:t>
            </a:r>
            <a:r>
              <a:rPr lang="zh-CN" altLang="en-US">
                <a:latin typeface="黑体" charset="-122"/>
                <a:ea typeface="黑体" charset="-122"/>
              </a:rPr>
              <a:t>理财产品推荐功能</a:t>
            </a:r>
          </a:p>
        </p:txBody>
      </p:sp>
      <p:sp>
        <p:nvSpPr>
          <p:cNvPr id="33794" name="Freeform 3"/>
          <p:cNvSpPr>
            <a:spLocks/>
          </p:cNvSpPr>
          <p:nvPr/>
        </p:nvSpPr>
        <p:spPr bwMode="gray">
          <a:xfrm>
            <a:off x="1474788" y="3494088"/>
            <a:ext cx="2862262" cy="1447800"/>
          </a:xfrm>
          <a:custGeom>
            <a:avLst/>
            <a:gdLst>
              <a:gd name="T0" fmla="*/ 0 w 735"/>
              <a:gd name="T1" fmla="*/ 0 h 532"/>
              <a:gd name="T2" fmla="*/ 2147483646 w 735"/>
              <a:gd name="T3" fmla="*/ 2147483646 h 532"/>
              <a:gd name="T4" fmla="*/ 2147483646 w 735"/>
              <a:gd name="T5" fmla="*/ 2147483646 h 532"/>
              <a:gd name="T6" fmla="*/ 2147483646 w 735"/>
              <a:gd name="T7" fmla="*/ 2147483646 h 532"/>
              <a:gd name="T8" fmla="*/ 2147483646 w 735"/>
              <a:gd name="T9" fmla="*/ 2147483646 h 532"/>
              <a:gd name="T10" fmla="*/ 2147483646 w 735"/>
              <a:gd name="T11" fmla="*/ 2147483646 h 532"/>
              <a:gd name="T12" fmla="*/ 2147483646 w 735"/>
              <a:gd name="T13" fmla="*/ 2147483646 h 532"/>
              <a:gd name="T14" fmla="*/ 2147483646 w 735"/>
              <a:gd name="T15" fmla="*/ 2147483646 h 532"/>
              <a:gd name="T16" fmla="*/ 2147483646 w 735"/>
              <a:gd name="T17" fmla="*/ 2147483646 h 532"/>
              <a:gd name="T18" fmla="*/ 2147483646 w 735"/>
              <a:gd name="T19" fmla="*/ 2147483646 h 532"/>
              <a:gd name="T20" fmla="*/ 2147483646 w 735"/>
              <a:gd name="T21" fmla="*/ 2147483646 h 532"/>
              <a:gd name="T22" fmla="*/ 2147483646 w 735"/>
              <a:gd name="T23" fmla="*/ 2147483646 h 532"/>
              <a:gd name="T24" fmla="*/ 2147483646 w 735"/>
              <a:gd name="T25" fmla="*/ 0 h 532"/>
              <a:gd name="T26" fmla="*/ 0 w 735"/>
              <a:gd name="T27" fmla="*/ 0 h 53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735"/>
              <a:gd name="T43" fmla="*/ 0 h 532"/>
              <a:gd name="T44" fmla="*/ 735 w 735"/>
              <a:gd name="T45" fmla="*/ 532 h 532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735" h="532">
                <a:moveTo>
                  <a:pt x="0" y="0"/>
                </a:moveTo>
                <a:cubicBezTo>
                  <a:pt x="0" y="0"/>
                  <a:pt x="85" y="216"/>
                  <a:pt x="382" y="202"/>
                </a:cubicBezTo>
                <a:cubicBezTo>
                  <a:pt x="479" y="202"/>
                  <a:pt x="577" y="202"/>
                  <a:pt x="577" y="202"/>
                </a:cubicBezTo>
                <a:cubicBezTo>
                  <a:pt x="577" y="202"/>
                  <a:pt x="639" y="201"/>
                  <a:pt x="637" y="249"/>
                </a:cubicBezTo>
                <a:cubicBezTo>
                  <a:pt x="638" y="325"/>
                  <a:pt x="639" y="402"/>
                  <a:pt x="639" y="402"/>
                </a:cubicBezTo>
                <a:lnTo>
                  <a:pt x="598" y="400"/>
                </a:lnTo>
                <a:lnTo>
                  <a:pt x="669" y="532"/>
                </a:lnTo>
                <a:lnTo>
                  <a:pt x="735" y="402"/>
                </a:lnTo>
                <a:lnTo>
                  <a:pt x="696" y="402"/>
                </a:lnTo>
                <a:cubicBezTo>
                  <a:pt x="696" y="402"/>
                  <a:pt x="695" y="314"/>
                  <a:pt x="694" y="226"/>
                </a:cubicBezTo>
                <a:cubicBezTo>
                  <a:pt x="687" y="160"/>
                  <a:pt x="616" y="150"/>
                  <a:pt x="616" y="150"/>
                </a:cubicBezTo>
                <a:cubicBezTo>
                  <a:pt x="556" y="137"/>
                  <a:pt x="473" y="153"/>
                  <a:pt x="335" y="149"/>
                </a:cubicBezTo>
                <a:cubicBezTo>
                  <a:pt x="110" y="126"/>
                  <a:pt x="69" y="0"/>
                  <a:pt x="69" y="0"/>
                </a:cubicBez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rgbClr val="80808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795" name="Freeform 4"/>
          <p:cNvSpPr>
            <a:spLocks/>
          </p:cNvSpPr>
          <p:nvPr/>
        </p:nvSpPr>
        <p:spPr bwMode="gray">
          <a:xfrm>
            <a:off x="4356100" y="3429000"/>
            <a:ext cx="366713" cy="1562100"/>
          </a:xfrm>
          <a:custGeom>
            <a:avLst/>
            <a:gdLst>
              <a:gd name="T0" fmla="*/ 2147483646 w 142"/>
              <a:gd name="T1" fmla="*/ 2147483646 h 604"/>
              <a:gd name="T2" fmla="*/ 2147483646 w 142"/>
              <a:gd name="T3" fmla="*/ 2147483646 h 604"/>
              <a:gd name="T4" fmla="*/ 0 w 142"/>
              <a:gd name="T5" fmla="*/ 2147483646 h 604"/>
              <a:gd name="T6" fmla="*/ 2147483646 w 142"/>
              <a:gd name="T7" fmla="*/ 2147483646 h 604"/>
              <a:gd name="T8" fmla="*/ 2147483646 w 142"/>
              <a:gd name="T9" fmla="*/ 2147483646 h 604"/>
              <a:gd name="T10" fmla="*/ 2147483646 w 142"/>
              <a:gd name="T11" fmla="*/ 2147483646 h 604"/>
              <a:gd name="T12" fmla="*/ 2147483646 w 142"/>
              <a:gd name="T13" fmla="*/ 0 h 604"/>
              <a:gd name="T14" fmla="*/ 2147483646 w 142"/>
              <a:gd name="T15" fmla="*/ 2147483646 h 60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42"/>
              <a:gd name="T25" fmla="*/ 0 h 604"/>
              <a:gd name="T26" fmla="*/ 142 w 142"/>
              <a:gd name="T27" fmla="*/ 604 h 60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rgbClr val="80808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796" name="Freeform 5"/>
          <p:cNvSpPr>
            <a:spLocks/>
          </p:cNvSpPr>
          <p:nvPr/>
        </p:nvSpPr>
        <p:spPr bwMode="gray">
          <a:xfrm flipH="1">
            <a:off x="4756150" y="3494088"/>
            <a:ext cx="2840038" cy="1447800"/>
          </a:xfrm>
          <a:custGeom>
            <a:avLst/>
            <a:gdLst>
              <a:gd name="T0" fmla="*/ 0 w 735"/>
              <a:gd name="T1" fmla="*/ 0 h 532"/>
              <a:gd name="T2" fmla="*/ 2147483646 w 735"/>
              <a:gd name="T3" fmla="*/ 2147483646 h 532"/>
              <a:gd name="T4" fmla="*/ 2147483646 w 735"/>
              <a:gd name="T5" fmla="*/ 2147483646 h 532"/>
              <a:gd name="T6" fmla="*/ 2147483646 w 735"/>
              <a:gd name="T7" fmla="*/ 2147483646 h 532"/>
              <a:gd name="T8" fmla="*/ 2147483646 w 735"/>
              <a:gd name="T9" fmla="*/ 2147483646 h 532"/>
              <a:gd name="T10" fmla="*/ 2147483646 w 735"/>
              <a:gd name="T11" fmla="*/ 2147483646 h 532"/>
              <a:gd name="T12" fmla="*/ 2147483646 w 735"/>
              <a:gd name="T13" fmla="*/ 2147483646 h 532"/>
              <a:gd name="T14" fmla="*/ 2147483646 w 735"/>
              <a:gd name="T15" fmla="*/ 2147483646 h 532"/>
              <a:gd name="T16" fmla="*/ 2147483646 w 735"/>
              <a:gd name="T17" fmla="*/ 2147483646 h 532"/>
              <a:gd name="T18" fmla="*/ 2147483646 w 735"/>
              <a:gd name="T19" fmla="*/ 2147483646 h 532"/>
              <a:gd name="T20" fmla="*/ 2147483646 w 735"/>
              <a:gd name="T21" fmla="*/ 2147483646 h 532"/>
              <a:gd name="T22" fmla="*/ 2147483646 w 735"/>
              <a:gd name="T23" fmla="*/ 2147483646 h 532"/>
              <a:gd name="T24" fmla="*/ 2147483646 w 735"/>
              <a:gd name="T25" fmla="*/ 0 h 532"/>
              <a:gd name="T26" fmla="*/ 0 w 735"/>
              <a:gd name="T27" fmla="*/ 0 h 53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735"/>
              <a:gd name="T43" fmla="*/ 0 h 532"/>
              <a:gd name="T44" fmla="*/ 735 w 735"/>
              <a:gd name="T45" fmla="*/ 532 h 532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735" h="532">
                <a:moveTo>
                  <a:pt x="0" y="0"/>
                </a:moveTo>
                <a:cubicBezTo>
                  <a:pt x="0" y="0"/>
                  <a:pt x="85" y="216"/>
                  <a:pt x="382" y="202"/>
                </a:cubicBezTo>
                <a:cubicBezTo>
                  <a:pt x="479" y="202"/>
                  <a:pt x="577" y="202"/>
                  <a:pt x="577" y="202"/>
                </a:cubicBezTo>
                <a:cubicBezTo>
                  <a:pt x="577" y="202"/>
                  <a:pt x="639" y="201"/>
                  <a:pt x="637" y="249"/>
                </a:cubicBezTo>
                <a:cubicBezTo>
                  <a:pt x="638" y="325"/>
                  <a:pt x="639" y="402"/>
                  <a:pt x="639" y="402"/>
                </a:cubicBezTo>
                <a:lnTo>
                  <a:pt x="598" y="400"/>
                </a:lnTo>
                <a:lnTo>
                  <a:pt x="669" y="532"/>
                </a:lnTo>
                <a:lnTo>
                  <a:pt x="735" y="402"/>
                </a:lnTo>
                <a:lnTo>
                  <a:pt x="696" y="402"/>
                </a:lnTo>
                <a:cubicBezTo>
                  <a:pt x="696" y="402"/>
                  <a:pt x="695" y="314"/>
                  <a:pt x="694" y="226"/>
                </a:cubicBezTo>
                <a:cubicBezTo>
                  <a:pt x="687" y="160"/>
                  <a:pt x="616" y="150"/>
                  <a:pt x="616" y="150"/>
                </a:cubicBezTo>
                <a:cubicBezTo>
                  <a:pt x="556" y="137"/>
                  <a:pt x="473" y="153"/>
                  <a:pt x="335" y="149"/>
                </a:cubicBezTo>
                <a:cubicBezTo>
                  <a:pt x="110" y="126"/>
                  <a:pt x="69" y="0"/>
                  <a:pt x="69" y="0"/>
                </a:cubicBez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rgbClr val="80808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4" name="Group 6"/>
          <p:cNvGrpSpPr>
            <a:grpSpLocks/>
          </p:cNvGrpSpPr>
          <p:nvPr/>
        </p:nvGrpSpPr>
        <p:grpSpPr bwMode="auto">
          <a:xfrm>
            <a:off x="468313" y="1628775"/>
            <a:ext cx="2951162" cy="2016125"/>
            <a:chOff x="4320" y="1152"/>
            <a:chExt cx="414" cy="402"/>
          </a:xfrm>
        </p:grpSpPr>
        <p:sp>
          <p:nvSpPr>
            <p:cNvPr id="35" name="AutoShape 7"/>
            <p:cNvSpPr>
              <a:spLocks noChangeArrowheads="1"/>
            </p:cNvSpPr>
            <p:nvPr/>
          </p:nvSpPr>
          <p:spPr bwMode="gray">
            <a:xfrm>
              <a:off x="4320" y="1152"/>
              <a:ext cx="414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rgbClr val="258C87"/>
                </a:gs>
              </a:gsLst>
              <a:lin ang="5400000" scaled="1"/>
            </a:gradFill>
            <a:ln w="25400">
              <a:solidFill>
                <a:srgbClr val="FFFFFF"/>
              </a:solidFill>
              <a:round/>
              <a:headEnd/>
              <a:tailEnd/>
            </a:ln>
            <a:effectLst>
              <a:outerShdw blurRad="63500" dist="53882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6" name="Freeform 8"/>
            <p:cNvSpPr>
              <a:spLocks/>
            </p:cNvSpPr>
            <p:nvPr/>
          </p:nvSpPr>
          <p:spPr bwMode="gray">
            <a:xfrm>
              <a:off x="4346" y="1178"/>
              <a:ext cx="206" cy="201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0" y="118"/>
                </a:cxn>
                <a:cxn ang="0">
                  <a:pos x="0" y="589"/>
                </a:cxn>
                <a:cxn ang="0">
                  <a:pos x="161" y="174"/>
                </a:cxn>
                <a:cxn ang="0">
                  <a:pos x="589" y="0"/>
                </a:cxn>
                <a:cxn ang="0">
                  <a:pos x="118" y="0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50000">
                  <a:schemeClr val="accent1">
                    <a:alpha val="0"/>
                  </a:schemeClr>
                </a:gs>
                <a:gs pos="100000">
                  <a:schemeClr val="accent1">
                    <a:gamma/>
                    <a:tint val="48627"/>
                    <a:invGamma/>
                  </a:schemeClr>
                </a:gs>
              </a:gsLst>
              <a:lin ang="27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zh-CN" altLang="en-US">
                <a:latin typeface="Arial" pitchFamily="34" charset="0"/>
              </a:endParaRPr>
            </a:p>
          </p:txBody>
        </p:sp>
      </p:grpSp>
      <p:sp>
        <p:nvSpPr>
          <p:cNvPr id="33798" name="Rectangle 9"/>
          <p:cNvSpPr>
            <a:spLocks noChangeArrowheads="1"/>
          </p:cNvSpPr>
          <p:nvPr/>
        </p:nvSpPr>
        <p:spPr bwMode="gray">
          <a:xfrm>
            <a:off x="611188" y="1916113"/>
            <a:ext cx="2624137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>
                <a:solidFill>
                  <a:srgbClr val="010203"/>
                </a:solidFill>
                <a:latin typeface="Arial" charset="0"/>
                <a:ea typeface="宋体" charset="-122"/>
              </a:rPr>
              <a:t>首页产品推荐列表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rgbClr val="010203"/>
              </a:solidFill>
              <a:latin typeface="Arial" charset="0"/>
              <a:ea typeface="宋体" charset="-122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>
                <a:solidFill>
                  <a:srgbClr val="010203"/>
                </a:solidFill>
                <a:latin typeface="Arial" charset="0"/>
                <a:ea typeface="宋体" charset="-122"/>
              </a:rPr>
              <a:t>个性化推荐产品列表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rgbClr val="010203"/>
              </a:solidFill>
              <a:latin typeface="Arial" charset="0"/>
              <a:ea typeface="宋体" charset="-122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>
                <a:solidFill>
                  <a:srgbClr val="010203"/>
                </a:solidFill>
                <a:latin typeface="Arial" charset="0"/>
                <a:ea typeface="宋体" charset="-122"/>
              </a:rPr>
              <a:t>查看全部理财产品</a:t>
            </a:r>
          </a:p>
        </p:txBody>
      </p:sp>
      <p:grpSp>
        <p:nvGrpSpPr>
          <p:cNvPr id="38" name="Group 10"/>
          <p:cNvGrpSpPr>
            <a:grpSpLocks/>
          </p:cNvGrpSpPr>
          <p:nvPr/>
        </p:nvGrpSpPr>
        <p:grpSpPr bwMode="auto">
          <a:xfrm>
            <a:off x="3851275" y="1628775"/>
            <a:ext cx="1362075" cy="2116138"/>
            <a:chOff x="4320" y="1152"/>
            <a:chExt cx="414" cy="402"/>
          </a:xfrm>
        </p:grpSpPr>
        <p:sp>
          <p:nvSpPr>
            <p:cNvPr id="39" name="AutoShape 11"/>
            <p:cNvSpPr>
              <a:spLocks noChangeArrowheads="1"/>
            </p:cNvSpPr>
            <p:nvPr/>
          </p:nvSpPr>
          <p:spPr bwMode="gray">
            <a:xfrm>
              <a:off x="4320" y="1152"/>
              <a:ext cx="414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chemeClr val="accent2"/>
                </a:gs>
                <a:gs pos="100000">
                  <a:srgbClr val="28608B"/>
                </a:gs>
              </a:gsLst>
              <a:lin ang="5400000" scaled="1"/>
            </a:gradFill>
            <a:ln w="25400">
              <a:solidFill>
                <a:srgbClr val="FFFFFF"/>
              </a:solidFill>
              <a:round/>
              <a:headEnd/>
              <a:tailEnd/>
            </a:ln>
            <a:effectLst>
              <a:outerShdw blurRad="63500" dist="53882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0" name="Freeform 12"/>
            <p:cNvSpPr>
              <a:spLocks/>
            </p:cNvSpPr>
            <p:nvPr/>
          </p:nvSpPr>
          <p:spPr bwMode="gray">
            <a:xfrm>
              <a:off x="4346" y="1178"/>
              <a:ext cx="206" cy="201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0" y="118"/>
                </a:cxn>
                <a:cxn ang="0">
                  <a:pos x="0" y="589"/>
                </a:cxn>
                <a:cxn ang="0">
                  <a:pos x="161" y="174"/>
                </a:cxn>
                <a:cxn ang="0">
                  <a:pos x="589" y="0"/>
                </a:cxn>
                <a:cxn ang="0">
                  <a:pos x="118" y="0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>
                    <a:gamma/>
                    <a:tint val="48627"/>
                    <a:invGamma/>
                  </a:schemeClr>
                </a:gs>
                <a:gs pos="50000">
                  <a:schemeClr val="accent2">
                    <a:alpha val="0"/>
                  </a:schemeClr>
                </a:gs>
                <a:gs pos="100000">
                  <a:schemeClr val="accent2">
                    <a:gamma/>
                    <a:tint val="48627"/>
                    <a:invGamma/>
                  </a:schemeClr>
                </a:gs>
              </a:gsLst>
              <a:lin ang="27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zh-CN" altLang="en-US">
                <a:latin typeface="Arial" pitchFamily="34" charset="0"/>
              </a:endParaRPr>
            </a:p>
          </p:txBody>
        </p:sp>
      </p:grpSp>
      <p:grpSp>
        <p:nvGrpSpPr>
          <p:cNvPr id="41" name="Group 13"/>
          <p:cNvGrpSpPr>
            <a:grpSpLocks/>
          </p:cNvGrpSpPr>
          <p:nvPr/>
        </p:nvGrpSpPr>
        <p:grpSpPr bwMode="auto">
          <a:xfrm>
            <a:off x="5722938" y="1628775"/>
            <a:ext cx="2952750" cy="2087563"/>
            <a:chOff x="4320" y="1152"/>
            <a:chExt cx="414" cy="402"/>
          </a:xfrm>
        </p:grpSpPr>
        <p:sp>
          <p:nvSpPr>
            <p:cNvPr id="42" name="AutoShape 14"/>
            <p:cNvSpPr>
              <a:spLocks noChangeArrowheads="1"/>
            </p:cNvSpPr>
            <p:nvPr/>
          </p:nvSpPr>
          <p:spPr bwMode="gray">
            <a:xfrm>
              <a:off x="4320" y="1152"/>
              <a:ext cx="414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chemeClr val="hlink"/>
                </a:gs>
                <a:gs pos="100000">
                  <a:srgbClr val="618300"/>
                </a:gs>
              </a:gsLst>
              <a:lin ang="5400000" scaled="1"/>
            </a:gradFill>
            <a:ln w="25400">
              <a:solidFill>
                <a:srgbClr val="FFFFFF"/>
              </a:solidFill>
              <a:round/>
              <a:headEnd/>
              <a:tailEnd/>
            </a:ln>
            <a:effectLst>
              <a:outerShdw blurRad="63500" dist="53882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3" name="Freeform 15"/>
            <p:cNvSpPr>
              <a:spLocks/>
            </p:cNvSpPr>
            <p:nvPr/>
          </p:nvSpPr>
          <p:spPr bwMode="gray">
            <a:xfrm>
              <a:off x="4346" y="1178"/>
              <a:ext cx="206" cy="201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0" y="118"/>
                </a:cxn>
                <a:cxn ang="0">
                  <a:pos x="0" y="589"/>
                </a:cxn>
                <a:cxn ang="0">
                  <a:pos x="161" y="174"/>
                </a:cxn>
                <a:cxn ang="0">
                  <a:pos x="589" y="0"/>
                </a:cxn>
                <a:cxn ang="0">
                  <a:pos x="118" y="0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chemeClr val="hlink">
                    <a:gamma/>
                    <a:tint val="48627"/>
                    <a:invGamma/>
                  </a:schemeClr>
                </a:gs>
                <a:gs pos="50000">
                  <a:schemeClr val="hlink">
                    <a:alpha val="0"/>
                  </a:schemeClr>
                </a:gs>
                <a:gs pos="100000">
                  <a:schemeClr val="hlink">
                    <a:gamma/>
                    <a:tint val="48627"/>
                    <a:invGamma/>
                  </a:schemeClr>
                </a:gs>
              </a:gsLst>
              <a:lin ang="27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zh-CN" altLang="en-US">
                <a:latin typeface="Arial" pitchFamily="34" charset="0"/>
              </a:endParaRPr>
            </a:p>
          </p:txBody>
        </p:sp>
      </p:grpSp>
      <p:sp>
        <p:nvSpPr>
          <p:cNvPr id="33801" name="Rectangle 16"/>
          <p:cNvSpPr>
            <a:spLocks noChangeArrowheads="1"/>
          </p:cNvSpPr>
          <p:nvPr/>
        </p:nvSpPr>
        <p:spPr bwMode="gray">
          <a:xfrm>
            <a:off x="4249738" y="1747838"/>
            <a:ext cx="492125" cy="186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>
                <a:solidFill>
                  <a:srgbClr val="010203"/>
                </a:solidFill>
                <a:latin typeface="Arial" charset="0"/>
                <a:ea typeface="宋体" charset="-122"/>
              </a:rPr>
              <a:t>动态产品说明书</a:t>
            </a:r>
          </a:p>
        </p:txBody>
      </p:sp>
      <p:sp>
        <p:nvSpPr>
          <p:cNvPr id="33802" name="Rectangle 17"/>
          <p:cNvSpPr>
            <a:spLocks noChangeArrowheads="1"/>
          </p:cNvSpPr>
          <p:nvPr/>
        </p:nvSpPr>
        <p:spPr bwMode="gray">
          <a:xfrm>
            <a:off x="5964238" y="1916113"/>
            <a:ext cx="2493962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>
                <a:solidFill>
                  <a:srgbClr val="010203"/>
                </a:solidFill>
                <a:latin typeface="Arial" charset="0"/>
                <a:ea typeface="宋体" charset="-122"/>
              </a:rPr>
              <a:t>产品收益走势图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rgbClr val="010203"/>
              </a:solidFill>
              <a:latin typeface="Arial" charset="0"/>
              <a:ea typeface="宋体" charset="-122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>
                <a:solidFill>
                  <a:srgbClr val="010203"/>
                </a:solidFill>
                <a:latin typeface="Arial" charset="0"/>
                <a:ea typeface="宋体" charset="-122"/>
              </a:rPr>
              <a:t>个人盈亏走势图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2000">
              <a:solidFill>
                <a:srgbClr val="010203"/>
              </a:solidFill>
              <a:latin typeface="Arial" charset="0"/>
              <a:ea typeface="宋体" charset="-122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>
                <a:solidFill>
                  <a:srgbClr val="010203"/>
                </a:solidFill>
                <a:latin typeface="Arial" charset="0"/>
                <a:ea typeface="宋体" charset="-122"/>
              </a:rPr>
              <a:t>购买收益分析走势图</a:t>
            </a:r>
          </a:p>
        </p:txBody>
      </p:sp>
      <p:sp>
        <p:nvSpPr>
          <p:cNvPr id="33803" name="AutoShape 19"/>
          <p:cNvSpPr>
            <a:spLocks noChangeArrowheads="1"/>
          </p:cNvSpPr>
          <p:nvPr/>
        </p:nvSpPr>
        <p:spPr bwMode="ltGray">
          <a:xfrm>
            <a:off x="1619250" y="5040313"/>
            <a:ext cx="5976938" cy="12414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5715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33804" name="Rectangle 20"/>
          <p:cNvSpPr>
            <a:spLocks noChangeArrowheads="1"/>
          </p:cNvSpPr>
          <p:nvPr/>
        </p:nvSpPr>
        <p:spPr bwMode="auto">
          <a:xfrm>
            <a:off x="2005013" y="5340350"/>
            <a:ext cx="53435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3600">
                <a:solidFill>
                  <a:srgbClr val="000000"/>
                </a:solidFill>
                <a:latin typeface="Arial" charset="0"/>
                <a:ea typeface="宋体" charset="-122"/>
              </a:rPr>
              <a:t>理财产品个性化智能推荐</a:t>
            </a:r>
            <a:endParaRPr lang="zh-CN" altLang="en-US" sz="360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pic>
        <p:nvPicPr>
          <p:cNvPr id="4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925" y="928688"/>
            <a:ext cx="4918075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2" descr="C:\Documents and Settings\Administrator\桌面\最终要用的\项目截图\项目截图\理财产品列表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63" y="1416050"/>
            <a:ext cx="4857750" cy="522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071563"/>
            <a:ext cx="4248150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13" y="1357313"/>
            <a:ext cx="4343400" cy="535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图片 50" descr="C:\Documents and Settings\Administrator.CHINA-090092B38\桌面\新的截图\个人盈亏情况走势图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1563"/>
            <a:ext cx="4500563" cy="207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图片 51" descr="C:\Documents and Settings\Administrator.CHINA-090092B38\桌面\新的截图\各个风险等级理财产品盈亏比例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0250"/>
            <a:ext cx="4357688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图片 52" descr="C:\Documents and Settings\Administrator.CHINA-090092B38\桌面\新的截图\各个风险等级产品购买量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14688"/>
            <a:ext cx="4071938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图片 53" descr="C:\Documents and Settings\Administrator.CHINA-090092B38\桌面\新的截图\每个月不同理财产品的盈亏比例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00563"/>
            <a:ext cx="3786188" cy="192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"/>
                            </p:stCondLst>
                            <p:childTnLst>
                              <p:par>
                                <p:cTn id="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6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3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01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26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10"/>
                            </p:stCondLst>
                            <p:childTnLst>
                              <p:par>
                                <p:cTn id="6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65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6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6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1010"/>
                            </p:stCondLst>
                            <p:childTnLst>
                              <p:par>
                                <p:cTn id="7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1260"/>
                            </p:stCondLst>
                            <p:childTnLst>
                              <p:par>
                                <p:cTn id="7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1510"/>
                            </p:stCondLst>
                            <p:childTnLst>
                              <p:par>
                                <p:cTn id="8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1760"/>
                            </p:stCondLst>
                            <p:childTnLst>
                              <p:par>
                                <p:cTn id="8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2010"/>
                            </p:stCondLst>
                            <p:childTnLst>
                              <p:par>
                                <p:cTn id="9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2020"/>
                            </p:stCondLst>
                            <p:childTnLst>
                              <p:par>
                                <p:cTn id="9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1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 nodeType="afterGroup">
                            <p:stCondLst>
                              <p:cond delay="2030"/>
                            </p:stCondLst>
                            <p:childTnLst>
                              <p:par>
                                <p:cTn id="10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1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 nodeType="afterGroup">
                            <p:stCondLst>
                              <p:cond delay="2040"/>
                            </p:stCondLst>
                            <p:childTnLst>
                              <p:par>
                                <p:cTn id="10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>
          <a:xfrm>
            <a:off x="-36513" y="152400"/>
            <a:ext cx="7704138" cy="563563"/>
          </a:xfrm>
        </p:spPr>
        <p:txBody>
          <a:bodyPr/>
          <a:lstStyle/>
          <a:p>
            <a:pPr>
              <a:defRPr/>
            </a:pPr>
            <a:r>
              <a:rPr lang="zh-CN" altLang="en-US" sz="4400">
                <a:latin typeface="黑体" charset="-122"/>
                <a:ea typeface="黑体" charset="-122"/>
              </a:rPr>
              <a:t>功 能 介 绍</a:t>
            </a:r>
            <a:r>
              <a:rPr lang="en-US" altLang="zh-CN" sz="4400">
                <a:latin typeface="黑体" charset="-122"/>
                <a:ea typeface="黑体" charset="-122"/>
              </a:rPr>
              <a:t>--</a:t>
            </a:r>
            <a:r>
              <a:rPr lang="zh-CN" altLang="en-US" sz="2800">
                <a:latin typeface="黑体" charset="-122"/>
                <a:ea typeface="黑体" charset="-122"/>
              </a:rPr>
              <a:t>团购理财产品推荐功能</a:t>
            </a:r>
            <a:endParaRPr lang="zh-CN" altLang="en-US" sz="3600">
              <a:latin typeface="黑体" charset="-122"/>
              <a:ea typeface="黑体" charset="-122"/>
            </a:endParaRPr>
          </a:p>
        </p:txBody>
      </p:sp>
      <p:sp>
        <p:nvSpPr>
          <p:cNvPr id="34818" name="Oval 3"/>
          <p:cNvSpPr>
            <a:spLocks noChangeArrowheads="1"/>
          </p:cNvSpPr>
          <p:nvPr/>
        </p:nvSpPr>
        <p:spPr bwMode="gray">
          <a:xfrm>
            <a:off x="3657600" y="2574925"/>
            <a:ext cx="1619250" cy="1619250"/>
          </a:xfrm>
          <a:prstGeom prst="ellipse">
            <a:avLst/>
          </a:prstGeom>
          <a:solidFill>
            <a:srgbClr val="DCDCDC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886075" y="1336675"/>
            <a:ext cx="1217613" cy="1384300"/>
            <a:chOff x="2046" y="1008"/>
            <a:chExt cx="767" cy="872"/>
          </a:xfrm>
        </p:grpSpPr>
        <p:sp>
          <p:nvSpPr>
            <p:cNvPr id="34979" name="Oval 12"/>
            <p:cNvSpPr>
              <a:spLocks noChangeArrowheads="1"/>
            </p:cNvSpPr>
            <p:nvPr/>
          </p:nvSpPr>
          <p:spPr bwMode="gray">
            <a:xfrm>
              <a:off x="2064" y="1008"/>
              <a:ext cx="722" cy="727"/>
            </a:xfrm>
            <a:prstGeom prst="ellipse">
              <a:avLst/>
            </a:prstGeom>
            <a:solidFill>
              <a:srgbClr val="EAEAEA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charset="2"/>
                <a:buChar char="v"/>
                <a:defRPr sz="2800" b="1">
                  <a:solidFill>
                    <a:schemeClr val="tx2"/>
                  </a:solidFill>
                  <a:latin typeface="Verdan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solidFill>
                  <a:schemeClr val="tx1"/>
                </a:solidFill>
                <a:latin typeface="Arial" charset="0"/>
                <a:ea typeface="宋体" charset="-122"/>
              </a:endParaRPr>
            </a:p>
          </p:txBody>
        </p:sp>
        <p:grpSp>
          <p:nvGrpSpPr>
            <p:cNvPr id="34980" name="Group 13"/>
            <p:cNvGrpSpPr>
              <a:grpSpLocks/>
            </p:cNvGrpSpPr>
            <p:nvPr/>
          </p:nvGrpSpPr>
          <p:grpSpPr bwMode="auto">
            <a:xfrm>
              <a:off x="2086" y="1031"/>
              <a:ext cx="680" cy="849"/>
              <a:chOff x="3975" y="1593"/>
              <a:chExt cx="931" cy="1163"/>
            </a:xfrm>
          </p:grpSpPr>
          <p:pic>
            <p:nvPicPr>
              <p:cNvPr id="34993" name="Picture 14" descr="circuler_1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3975" y="1593"/>
                <a:ext cx="925" cy="9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994" name="Oval 15"/>
              <p:cNvSpPr>
                <a:spLocks noChangeArrowheads="1"/>
              </p:cNvSpPr>
              <p:nvPr/>
            </p:nvSpPr>
            <p:spPr bwMode="gray">
              <a:xfrm>
                <a:off x="3975" y="1593"/>
                <a:ext cx="931" cy="937"/>
              </a:xfrm>
              <a:prstGeom prst="ellipse">
                <a:avLst/>
              </a:prstGeom>
              <a:solidFill>
                <a:schemeClr val="hlink">
                  <a:alpha val="50195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charset="2"/>
                  <a:buChar char="v"/>
                  <a:defRPr sz="2800" b="1">
                    <a:solidFill>
                      <a:schemeClr val="tx2"/>
                    </a:solidFill>
                    <a:latin typeface="Verdan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charset="2"/>
                  <a:buChar char="§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  <a:latin typeface="Arial" charset="0"/>
                  <a:ea typeface="宋体" charset="-122"/>
                </a:endParaRPr>
              </a:p>
            </p:txBody>
          </p:sp>
          <p:pic>
            <p:nvPicPr>
              <p:cNvPr id="34995" name="Picture 16" descr="light_shadow1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285"/>
              <a:stretch>
                <a:fillRect/>
              </a:stretch>
            </p:blipFill>
            <p:spPr bwMode="gray">
              <a:xfrm>
                <a:off x="3984" y="1632"/>
                <a:ext cx="682" cy="5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34996" name="Group 17"/>
              <p:cNvGrpSpPr>
                <a:grpSpLocks/>
              </p:cNvGrpSpPr>
              <p:nvPr/>
            </p:nvGrpSpPr>
            <p:grpSpPr bwMode="auto">
              <a:xfrm rot="-3733502" flipH="1" flipV="1">
                <a:off x="4256" y="2247"/>
                <a:ext cx="820" cy="198"/>
                <a:chOff x="2532" y="1051"/>
                <a:chExt cx="893" cy="246"/>
              </a:xfrm>
            </p:grpSpPr>
            <p:grpSp>
              <p:nvGrpSpPr>
                <p:cNvPr id="34997" name="Group 18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35003" name="AutoShape 19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charset="2"/>
                      <a:buChar char="v"/>
                      <a:defRPr sz="2800" b="1">
                        <a:solidFill>
                          <a:schemeClr val="tx2"/>
                        </a:solidFill>
                        <a:latin typeface="Verdana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charset="2"/>
                      <a:buChar char="§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>
                      <a:solidFill>
                        <a:schemeClr val="tx1"/>
                      </a:solidFill>
                      <a:latin typeface="Arial" charset="0"/>
                      <a:ea typeface="宋体" charset="-122"/>
                    </a:endParaRPr>
                  </a:p>
                </p:txBody>
              </p:sp>
              <p:sp>
                <p:nvSpPr>
                  <p:cNvPr id="35004" name="AutoShape 20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charset="2"/>
                      <a:buChar char="v"/>
                      <a:defRPr sz="2800" b="1">
                        <a:solidFill>
                          <a:schemeClr val="tx2"/>
                        </a:solidFill>
                        <a:latin typeface="Verdana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charset="2"/>
                      <a:buChar char="§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>
                      <a:solidFill>
                        <a:schemeClr val="tx1"/>
                      </a:solidFill>
                      <a:latin typeface="Arial" charset="0"/>
                      <a:ea typeface="宋体" charset="-122"/>
                    </a:endParaRPr>
                  </a:p>
                </p:txBody>
              </p:sp>
              <p:sp>
                <p:nvSpPr>
                  <p:cNvPr id="35005" name="AutoShape 21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charset="2"/>
                      <a:buChar char="v"/>
                      <a:defRPr sz="2800" b="1">
                        <a:solidFill>
                          <a:schemeClr val="tx2"/>
                        </a:solidFill>
                        <a:latin typeface="Verdana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charset="2"/>
                      <a:buChar char="§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>
                      <a:solidFill>
                        <a:schemeClr val="tx1"/>
                      </a:solidFill>
                      <a:latin typeface="Arial" charset="0"/>
                      <a:ea typeface="宋体" charset="-122"/>
                    </a:endParaRPr>
                  </a:p>
                </p:txBody>
              </p:sp>
              <p:sp>
                <p:nvSpPr>
                  <p:cNvPr id="35006" name="AutoShape 22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charset="2"/>
                      <a:buChar char="v"/>
                      <a:defRPr sz="2800" b="1">
                        <a:solidFill>
                          <a:schemeClr val="tx2"/>
                        </a:solidFill>
                        <a:latin typeface="Verdana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charset="2"/>
                      <a:buChar char="§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>
                      <a:solidFill>
                        <a:schemeClr val="tx1"/>
                      </a:solidFill>
                      <a:latin typeface="Arial" charset="0"/>
                      <a:ea typeface="宋体" charset="-122"/>
                    </a:endParaRPr>
                  </a:p>
                </p:txBody>
              </p:sp>
            </p:grpSp>
            <p:grpSp>
              <p:nvGrpSpPr>
                <p:cNvPr id="34998" name="Group 23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34999" name="AutoShape 24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charset="2"/>
                      <a:buChar char="v"/>
                      <a:defRPr sz="2800" b="1">
                        <a:solidFill>
                          <a:schemeClr val="tx2"/>
                        </a:solidFill>
                        <a:latin typeface="Verdana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charset="2"/>
                      <a:buChar char="§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>
                      <a:solidFill>
                        <a:schemeClr val="tx1"/>
                      </a:solidFill>
                      <a:latin typeface="Arial" charset="0"/>
                      <a:ea typeface="宋体" charset="-122"/>
                    </a:endParaRPr>
                  </a:p>
                </p:txBody>
              </p:sp>
              <p:sp>
                <p:nvSpPr>
                  <p:cNvPr id="35000" name="AutoShape 25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charset="2"/>
                      <a:buChar char="v"/>
                      <a:defRPr sz="2800" b="1">
                        <a:solidFill>
                          <a:schemeClr val="tx2"/>
                        </a:solidFill>
                        <a:latin typeface="Verdana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charset="2"/>
                      <a:buChar char="§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>
                      <a:solidFill>
                        <a:schemeClr val="tx1"/>
                      </a:solidFill>
                      <a:latin typeface="Arial" charset="0"/>
                      <a:ea typeface="宋体" charset="-122"/>
                    </a:endParaRPr>
                  </a:p>
                </p:txBody>
              </p:sp>
              <p:sp>
                <p:nvSpPr>
                  <p:cNvPr id="35001" name="AutoShape 26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charset="2"/>
                      <a:buChar char="v"/>
                      <a:defRPr sz="2800" b="1">
                        <a:solidFill>
                          <a:schemeClr val="tx2"/>
                        </a:solidFill>
                        <a:latin typeface="Verdana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charset="2"/>
                      <a:buChar char="§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>
                      <a:solidFill>
                        <a:schemeClr val="tx1"/>
                      </a:solidFill>
                      <a:latin typeface="Arial" charset="0"/>
                      <a:ea typeface="宋体" charset="-122"/>
                    </a:endParaRPr>
                  </a:p>
                </p:txBody>
              </p:sp>
              <p:sp>
                <p:nvSpPr>
                  <p:cNvPr id="35002" name="AutoShape 27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charset="2"/>
                      <a:buChar char="v"/>
                      <a:defRPr sz="2800" b="1">
                        <a:solidFill>
                          <a:schemeClr val="tx2"/>
                        </a:solidFill>
                        <a:latin typeface="Verdana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charset="2"/>
                      <a:buChar char="§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>
                      <a:solidFill>
                        <a:schemeClr val="tx1"/>
                      </a:solidFill>
                      <a:latin typeface="Arial" charset="0"/>
                      <a:ea typeface="宋体" charset="-122"/>
                    </a:endParaRPr>
                  </a:p>
                </p:txBody>
              </p:sp>
            </p:grpSp>
          </p:grpSp>
        </p:grpSp>
        <p:grpSp>
          <p:nvGrpSpPr>
            <p:cNvPr id="34981" name="Group 28"/>
            <p:cNvGrpSpPr>
              <a:grpSpLocks/>
            </p:cNvGrpSpPr>
            <p:nvPr/>
          </p:nvGrpSpPr>
          <p:grpSpPr bwMode="auto">
            <a:xfrm rot="-3733502" flipH="1" flipV="1">
              <a:off x="2362" y="1505"/>
              <a:ext cx="527" cy="128"/>
              <a:chOff x="2532" y="1051"/>
              <a:chExt cx="893" cy="246"/>
            </a:xfrm>
          </p:grpSpPr>
          <p:grpSp>
            <p:nvGrpSpPr>
              <p:cNvPr id="34983" name="Group 29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34989" name="AutoShape 30"/>
                <p:cNvSpPr>
                  <a:spLocks noChangeArrowheads="1"/>
                </p:cNvSpPr>
                <p:nvPr/>
              </p:nvSpPr>
              <p:spPr bwMode="white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charset="2"/>
                    <a:buChar char="v"/>
                    <a:defRPr sz="2800" b="1">
                      <a:solidFill>
                        <a:schemeClr val="tx2"/>
                      </a:solidFill>
                      <a:latin typeface="Verdan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charset="2"/>
                    <a:buChar char="§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solidFill>
                      <a:schemeClr val="tx1"/>
                    </a:solidFill>
                    <a:latin typeface="Arial" charset="0"/>
                    <a:ea typeface="宋体" charset="-122"/>
                  </a:endParaRPr>
                </a:p>
              </p:txBody>
            </p:sp>
            <p:sp>
              <p:nvSpPr>
                <p:cNvPr id="34990" name="AutoShape 31"/>
                <p:cNvSpPr>
                  <a:spLocks noChangeArrowheads="1"/>
                </p:cNvSpPr>
                <p:nvPr/>
              </p:nvSpPr>
              <p:spPr bwMode="white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charset="2"/>
                    <a:buChar char="v"/>
                    <a:defRPr sz="2800" b="1">
                      <a:solidFill>
                        <a:schemeClr val="tx2"/>
                      </a:solidFill>
                      <a:latin typeface="Verdan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charset="2"/>
                    <a:buChar char="§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solidFill>
                      <a:schemeClr val="tx1"/>
                    </a:solidFill>
                    <a:latin typeface="Arial" charset="0"/>
                    <a:ea typeface="宋体" charset="-122"/>
                  </a:endParaRPr>
                </a:p>
              </p:txBody>
            </p:sp>
            <p:sp>
              <p:nvSpPr>
                <p:cNvPr id="34991" name="AutoShape 32"/>
                <p:cNvSpPr>
                  <a:spLocks noChangeArrowheads="1"/>
                </p:cNvSpPr>
                <p:nvPr/>
              </p:nvSpPr>
              <p:spPr bwMode="white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charset="2"/>
                    <a:buChar char="v"/>
                    <a:defRPr sz="2800" b="1">
                      <a:solidFill>
                        <a:schemeClr val="tx2"/>
                      </a:solidFill>
                      <a:latin typeface="Verdan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charset="2"/>
                    <a:buChar char="§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solidFill>
                      <a:schemeClr val="tx1"/>
                    </a:solidFill>
                    <a:latin typeface="Arial" charset="0"/>
                    <a:ea typeface="宋体" charset="-122"/>
                  </a:endParaRPr>
                </a:p>
              </p:txBody>
            </p:sp>
            <p:sp>
              <p:nvSpPr>
                <p:cNvPr id="34992" name="AutoShape 33"/>
                <p:cNvSpPr>
                  <a:spLocks noChangeArrowheads="1"/>
                </p:cNvSpPr>
                <p:nvPr/>
              </p:nvSpPr>
              <p:spPr bwMode="white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charset="2"/>
                    <a:buChar char="v"/>
                    <a:defRPr sz="2800" b="1">
                      <a:solidFill>
                        <a:schemeClr val="tx2"/>
                      </a:solidFill>
                      <a:latin typeface="Verdan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charset="2"/>
                    <a:buChar char="§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solidFill>
                      <a:schemeClr val="tx1"/>
                    </a:solidFill>
                    <a:latin typeface="Arial" charset="0"/>
                    <a:ea typeface="宋体" charset="-122"/>
                  </a:endParaRPr>
                </a:p>
              </p:txBody>
            </p:sp>
          </p:grpSp>
          <p:grpSp>
            <p:nvGrpSpPr>
              <p:cNvPr id="34984" name="Group 34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34985" name="AutoShape 35"/>
                <p:cNvSpPr>
                  <a:spLocks noChangeArrowheads="1"/>
                </p:cNvSpPr>
                <p:nvPr/>
              </p:nvSpPr>
              <p:spPr bwMode="white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charset="2"/>
                    <a:buChar char="v"/>
                    <a:defRPr sz="2800" b="1">
                      <a:solidFill>
                        <a:schemeClr val="tx2"/>
                      </a:solidFill>
                      <a:latin typeface="Verdan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charset="2"/>
                    <a:buChar char="§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solidFill>
                      <a:schemeClr val="tx1"/>
                    </a:solidFill>
                    <a:latin typeface="Arial" charset="0"/>
                    <a:ea typeface="宋体" charset="-122"/>
                  </a:endParaRPr>
                </a:p>
              </p:txBody>
            </p:sp>
            <p:sp>
              <p:nvSpPr>
                <p:cNvPr id="34986" name="AutoShape 36"/>
                <p:cNvSpPr>
                  <a:spLocks noChangeArrowheads="1"/>
                </p:cNvSpPr>
                <p:nvPr/>
              </p:nvSpPr>
              <p:spPr bwMode="white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charset="2"/>
                    <a:buChar char="v"/>
                    <a:defRPr sz="2800" b="1">
                      <a:solidFill>
                        <a:schemeClr val="tx2"/>
                      </a:solidFill>
                      <a:latin typeface="Verdan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charset="2"/>
                    <a:buChar char="§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solidFill>
                      <a:schemeClr val="tx1"/>
                    </a:solidFill>
                    <a:latin typeface="Arial" charset="0"/>
                    <a:ea typeface="宋体" charset="-122"/>
                  </a:endParaRPr>
                </a:p>
              </p:txBody>
            </p:sp>
            <p:sp>
              <p:nvSpPr>
                <p:cNvPr id="34987" name="AutoShape 37"/>
                <p:cNvSpPr>
                  <a:spLocks noChangeArrowheads="1"/>
                </p:cNvSpPr>
                <p:nvPr/>
              </p:nvSpPr>
              <p:spPr bwMode="white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charset="2"/>
                    <a:buChar char="v"/>
                    <a:defRPr sz="2800" b="1">
                      <a:solidFill>
                        <a:schemeClr val="tx2"/>
                      </a:solidFill>
                      <a:latin typeface="Verdan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charset="2"/>
                    <a:buChar char="§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solidFill>
                      <a:schemeClr val="tx1"/>
                    </a:solidFill>
                    <a:latin typeface="Arial" charset="0"/>
                    <a:ea typeface="宋体" charset="-122"/>
                  </a:endParaRPr>
                </a:p>
              </p:txBody>
            </p:sp>
            <p:sp>
              <p:nvSpPr>
                <p:cNvPr id="34988" name="AutoShape 38"/>
                <p:cNvSpPr>
                  <a:spLocks noChangeArrowheads="1"/>
                </p:cNvSpPr>
                <p:nvPr/>
              </p:nvSpPr>
              <p:spPr bwMode="white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charset="2"/>
                    <a:buChar char="v"/>
                    <a:defRPr sz="2800" b="1">
                      <a:solidFill>
                        <a:schemeClr val="tx2"/>
                      </a:solidFill>
                      <a:latin typeface="Verdan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charset="2"/>
                    <a:buChar char="§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solidFill>
                      <a:schemeClr val="tx1"/>
                    </a:solidFill>
                    <a:latin typeface="Arial" charset="0"/>
                    <a:ea typeface="宋体" charset="-122"/>
                  </a:endParaRPr>
                </a:p>
              </p:txBody>
            </p:sp>
          </p:grpSp>
        </p:grpSp>
        <p:sp>
          <p:nvSpPr>
            <p:cNvPr id="34982" name="Rectangle 39"/>
            <p:cNvSpPr>
              <a:spLocks noChangeArrowheads="1"/>
            </p:cNvSpPr>
            <p:nvPr/>
          </p:nvSpPr>
          <p:spPr bwMode="gray">
            <a:xfrm>
              <a:off x="2046" y="1192"/>
              <a:ext cx="767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charset="2"/>
                <a:buChar char="v"/>
                <a:defRPr sz="2800" b="1">
                  <a:solidFill>
                    <a:schemeClr val="tx2"/>
                  </a:solidFill>
                  <a:latin typeface="Verdan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Arial" charset="0"/>
                  <a:ea typeface="宋体" charset="-122"/>
                </a:rPr>
                <a:t>查看团购</a:t>
              </a:r>
              <a:endParaRPr lang="en-US" altLang="zh-CN" sz="2000">
                <a:solidFill>
                  <a:srgbClr val="000000"/>
                </a:solidFill>
                <a:latin typeface="Arial" charset="0"/>
                <a:ea typeface="宋体" charset="-122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Arial" charset="0"/>
                  <a:ea typeface="宋体" charset="-122"/>
                </a:rPr>
                <a:t>列表</a:t>
              </a:r>
              <a:endParaRPr lang="en-US" altLang="zh-CN" sz="2000">
                <a:solidFill>
                  <a:srgbClr val="000000"/>
                </a:solidFill>
                <a:latin typeface="Arial" charset="0"/>
                <a:ea typeface="宋体" charset="-122"/>
              </a:endParaRPr>
            </a:p>
          </p:txBody>
        </p:sp>
      </p:grpSp>
      <p:grpSp>
        <p:nvGrpSpPr>
          <p:cNvPr id="34" name="Group 40"/>
          <p:cNvGrpSpPr>
            <a:grpSpLocks/>
          </p:cNvGrpSpPr>
          <p:nvPr/>
        </p:nvGrpSpPr>
        <p:grpSpPr bwMode="auto">
          <a:xfrm>
            <a:off x="1806575" y="2619375"/>
            <a:ext cx="1217613" cy="1384300"/>
            <a:chOff x="2049" y="1008"/>
            <a:chExt cx="767" cy="872"/>
          </a:xfrm>
        </p:grpSpPr>
        <p:sp>
          <p:nvSpPr>
            <p:cNvPr id="34951" name="Oval 41"/>
            <p:cNvSpPr>
              <a:spLocks noChangeArrowheads="1"/>
            </p:cNvSpPr>
            <p:nvPr/>
          </p:nvSpPr>
          <p:spPr bwMode="gray">
            <a:xfrm>
              <a:off x="2064" y="1008"/>
              <a:ext cx="722" cy="727"/>
            </a:xfrm>
            <a:prstGeom prst="ellipse">
              <a:avLst/>
            </a:prstGeom>
            <a:solidFill>
              <a:srgbClr val="EAEAEA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charset="2"/>
                <a:buChar char="v"/>
                <a:defRPr sz="2800" b="1">
                  <a:solidFill>
                    <a:schemeClr val="tx2"/>
                  </a:solidFill>
                  <a:latin typeface="Verdan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solidFill>
                  <a:schemeClr val="tx1"/>
                </a:solidFill>
                <a:latin typeface="Arial" charset="0"/>
                <a:ea typeface="宋体" charset="-122"/>
              </a:endParaRPr>
            </a:p>
          </p:txBody>
        </p:sp>
        <p:grpSp>
          <p:nvGrpSpPr>
            <p:cNvPr id="34952" name="Group 42"/>
            <p:cNvGrpSpPr>
              <a:grpSpLocks/>
            </p:cNvGrpSpPr>
            <p:nvPr/>
          </p:nvGrpSpPr>
          <p:grpSpPr bwMode="auto">
            <a:xfrm>
              <a:off x="2086" y="1031"/>
              <a:ext cx="680" cy="849"/>
              <a:chOff x="3975" y="1593"/>
              <a:chExt cx="931" cy="1163"/>
            </a:xfrm>
          </p:grpSpPr>
          <p:pic>
            <p:nvPicPr>
              <p:cNvPr id="34965" name="Picture 43" descr="circuler_1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3975" y="1593"/>
                <a:ext cx="925" cy="9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966" name="Oval 44"/>
              <p:cNvSpPr>
                <a:spLocks noChangeArrowheads="1"/>
              </p:cNvSpPr>
              <p:nvPr/>
            </p:nvSpPr>
            <p:spPr bwMode="gray">
              <a:xfrm>
                <a:off x="3975" y="1593"/>
                <a:ext cx="931" cy="937"/>
              </a:xfrm>
              <a:prstGeom prst="ellipse">
                <a:avLst/>
              </a:prstGeom>
              <a:solidFill>
                <a:schemeClr val="accent2">
                  <a:alpha val="50195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charset="2"/>
                  <a:buChar char="v"/>
                  <a:defRPr sz="2800" b="1">
                    <a:solidFill>
                      <a:schemeClr val="tx2"/>
                    </a:solidFill>
                    <a:latin typeface="Verdan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charset="2"/>
                  <a:buChar char="§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  <a:latin typeface="Arial" charset="0"/>
                  <a:ea typeface="宋体" charset="-122"/>
                </a:endParaRPr>
              </a:p>
            </p:txBody>
          </p:sp>
          <p:pic>
            <p:nvPicPr>
              <p:cNvPr id="34967" name="Picture 45" descr="light_shadow1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285"/>
              <a:stretch>
                <a:fillRect/>
              </a:stretch>
            </p:blipFill>
            <p:spPr bwMode="gray">
              <a:xfrm>
                <a:off x="3984" y="1632"/>
                <a:ext cx="682" cy="5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34968" name="Group 46"/>
              <p:cNvGrpSpPr>
                <a:grpSpLocks/>
              </p:cNvGrpSpPr>
              <p:nvPr/>
            </p:nvGrpSpPr>
            <p:grpSpPr bwMode="auto">
              <a:xfrm rot="-3733502" flipH="1" flipV="1">
                <a:off x="4256" y="2247"/>
                <a:ext cx="820" cy="198"/>
                <a:chOff x="2532" y="1051"/>
                <a:chExt cx="893" cy="246"/>
              </a:xfrm>
            </p:grpSpPr>
            <p:grpSp>
              <p:nvGrpSpPr>
                <p:cNvPr id="34969" name="Group 47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34975" name="AutoShape 48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charset="2"/>
                      <a:buChar char="v"/>
                      <a:defRPr sz="2800" b="1">
                        <a:solidFill>
                          <a:schemeClr val="tx2"/>
                        </a:solidFill>
                        <a:latin typeface="Verdana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charset="2"/>
                      <a:buChar char="§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>
                      <a:solidFill>
                        <a:schemeClr val="tx1"/>
                      </a:solidFill>
                      <a:latin typeface="Arial" charset="0"/>
                      <a:ea typeface="宋体" charset="-122"/>
                    </a:endParaRPr>
                  </a:p>
                </p:txBody>
              </p:sp>
              <p:sp>
                <p:nvSpPr>
                  <p:cNvPr id="34976" name="AutoShape 49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charset="2"/>
                      <a:buChar char="v"/>
                      <a:defRPr sz="2800" b="1">
                        <a:solidFill>
                          <a:schemeClr val="tx2"/>
                        </a:solidFill>
                        <a:latin typeface="Verdana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charset="2"/>
                      <a:buChar char="§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>
                      <a:solidFill>
                        <a:schemeClr val="tx1"/>
                      </a:solidFill>
                      <a:latin typeface="Arial" charset="0"/>
                      <a:ea typeface="宋体" charset="-122"/>
                    </a:endParaRPr>
                  </a:p>
                </p:txBody>
              </p:sp>
              <p:sp>
                <p:nvSpPr>
                  <p:cNvPr id="34977" name="AutoShape 50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charset="2"/>
                      <a:buChar char="v"/>
                      <a:defRPr sz="2800" b="1">
                        <a:solidFill>
                          <a:schemeClr val="tx2"/>
                        </a:solidFill>
                        <a:latin typeface="Verdana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charset="2"/>
                      <a:buChar char="§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>
                      <a:solidFill>
                        <a:schemeClr val="tx1"/>
                      </a:solidFill>
                      <a:latin typeface="Arial" charset="0"/>
                      <a:ea typeface="宋体" charset="-122"/>
                    </a:endParaRPr>
                  </a:p>
                </p:txBody>
              </p:sp>
              <p:sp>
                <p:nvSpPr>
                  <p:cNvPr id="34978" name="AutoShape 51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charset="2"/>
                      <a:buChar char="v"/>
                      <a:defRPr sz="2800" b="1">
                        <a:solidFill>
                          <a:schemeClr val="tx2"/>
                        </a:solidFill>
                        <a:latin typeface="Verdana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charset="2"/>
                      <a:buChar char="§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>
                      <a:solidFill>
                        <a:schemeClr val="tx1"/>
                      </a:solidFill>
                      <a:latin typeface="Arial" charset="0"/>
                      <a:ea typeface="宋体" charset="-122"/>
                    </a:endParaRPr>
                  </a:p>
                </p:txBody>
              </p:sp>
            </p:grpSp>
            <p:grpSp>
              <p:nvGrpSpPr>
                <p:cNvPr id="34970" name="Group 52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34971" name="AutoShape 53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charset="2"/>
                      <a:buChar char="v"/>
                      <a:defRPr sz="2800" b="1">
                        <a:solidFill>
                          <a:schemeClr val="tx2"/>
                        </a:solidFill>
                        <a:latin typeface="Verdana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charset="2"/>
                      <a:buChar char="§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>
                      <a:solidFill>
                        <a:schemeClr val="tx1"/>
                      </a:solidFill>
                      <a:latin typeface="Arial" charset="0"/>
                      <a:ea typeface="宋体" charset="-122"/>
                    </a:endParaRPr>
                  </a:p>
                </p:txBody>
              </p:sp>
              <p:sp>
                <p:nvSpPr>
                  <p:cNvPr id="34972" name="AutoShape 54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charset="2"/>
                      <a:buChar char="v"/>
                      <a:defRPr sz="2800" b="1">
                        <a:solidFill>
                          <a:schemeClr val="tx2"/>
                        </a:solidFill>
                        <a:latin typeface="Verdana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charset="2"/>
                      <a:buChar char="§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>
                      <a:solidFill>
                        <a:schemeClr val="tx1"/>
                      </a:solidFill>
                      <a:latin typeface="Arial" charset="0"/>
                      <a:ea typeface="宋体" charset="-122"/>
                    </a:endParaRPr>
                  </a:p>
                </p:txBody>
              </p:sp>
              <p:sp>
                <p:nvSpPr>
                  <p:cNvPr id="34973" name="AutoShape 55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charset="2"/>
                      <a:buChar char="v"/>
                      <a:defRPr sz="2800" b="1">
                        <a:solidFill>
                          <a:schemeClr val="tx2"/>
                        </a:solidFill>
                        <a:latin typeface="Verdana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charset="2"/>
                      <a:buChar char="§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>
                      <a:solidFill>
                        <a:schemeClr val="tx1"/>
                      </a:solidFill>
                      <a:latin typeface="Arial" charset="0"/>
                      <a:ea typeface="宋体" charset="-122"/>
                    </a:endParaRPr>
                  </a:p>
                </p:txBody>
              </p:sp>
              <p:sp>
                <p:nvSpPr>
                  <p:cNvPr id="34974" name="AutoShape 56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charset="2"/>
                      <a:buChar char="v"/>
                      <a:defRPr sz="2800" b="1">
                        <a:solidFill>
                          <a:schemeClr val="tx2"/>
                        </a:solidFill>
                        <a:latin typeface="Verdana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charset="2"/>
                      <a:buChar char="§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>
                      <a:solidFill>
                        <a:schemeClr val="tx1"/>
                      </a:solidFill>
                      <a:latin typeface="Arial" charset="0"/>
                      <a:ea typeface="宋体" charset="-122"/>
                    </a:endParaRPr>
                  </a:p>
                </p:txBody>
              </p:sp>
            </p:grpSp>
          </p:grpSp>
        </p:grpSp>
        <p:grpSp>
          <p:nvGrpSpPr>
            <p:cNvPr id="34953" name="Group 57"/>
            <p:cNvGrpSpPr>
              <a:grpSpLocks/>
            </p:cNvGrpSpPr>
            <p:nvPr/>
          </p:nvGrpSpPr>
          <p:grpSpPr bwMode="auto">
            <a:xfrm rot="-3733502" flipH="1" flipV="1">
              <a:off x="2362" y="1505"/>
              <a:ext cx="527" cy="128"/>
              <a:chOff x="2532" y="1051"/>
              <a:chExt cx="893" cy="246"/>
            </a:xfrm>
          </p:grpSpPr>
          <p:grpSp>
            <p:nvGrpSpPr>
              <p:cNvPr id="34955" name="Group 58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34961" name="AutoShape 59"/>
                <p:cNvSpPr>
                  <a:spLocks noChangeArrowheads="1"/>
                </p:cNvSpPr>
                <p:nvPr/>
              </p:nvSpPr>
              <p:spPr bwMode="white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charset="2"/>
                    <a:buChar char="v"/>
                    <a:defRPr sz="2800" b="1">
                      <a:solidFill>
                        <a:schemeClr val="tx2"/>
                      </a:solidFill>
                      <a:latin typeface="Verdan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charset="2"/>
                    <a:buChar char="§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solidFill>
                      <a:schemeClr val="tx1"/>
                    </a:solidFill>
                    <a:latin typeface="Arial" charset="0"/>
                    <a:ea typeface="宋体" charset="-122"/>
                  </a:endParaRPr>
                </a:p>
              </p:txBody>
            </p:sp>
            <p:sp>
              <p:nvSpPr>
                <p:cNvPr id="34962" name="AutoShape 60"/>
                <p:cNvSpPr>
                  <a:spLocks noChangeArrowheads="1"/>
                </p:cNvSpPr>
                <p:nvPr/>
              </p:nvSpPr>
              <p:spPr bwMode="white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charset="2"/>
                    <a:buChar char="v"/>
                    <a:defRPr sz="2800" b="1">
                      <a:solidFill>
                        <a:schemeClr val="tx2"/>
                      </a:solidFill>
                      <a:latin typeface="Verdan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charset="2"/>
                    <a:buChar char="§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solidFill>
                      <a:schemeClr val="tx1"/>
                    </a:solidFill>
                    <a:latin typeface="Arial" charset="0"/>
                    <a:ea typeface="宋体" charset="-122"/>
                  </a:endParaRPr>
                </a:p>
              </p:txBody>
            </p:sp>
            <p:sp>
              <p:nvSpPr>
                <p:cNvPr id="34963" name="AutoShape 61"/>
                <p:cNvSpPr>
                  <a:spLocks noChangeArrowheads="1"/>
                </p:cNvSpPr>
                <p:nvPr/>
              </p:nvSpPr>
              <p:spPr bwMode="white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charset="2"/>
                    <a:buChar char="v"/>
                    <a:defRPr sz="2800" b="1">
                      <a:solidFill>
                        <a:schemeClr val="tx2"/>
                      </a:solidFill>
                      <a:latin typeface="Verdan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charset="2"/>
                    <a:buChar char="§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solidFill>
                      <a:schemeClr val="tx1"/>
                    </a:solidFill>
                    <a:latin typeface="Arial" charset="0"/>
                    <a:ea typeface="宋体" charset="-122"/>
                  </a:endParaRPr>
                </a:p>
              </p:txBody>
            </p:sp>
            <p:sp>
              <p:nvSpPr>
                <p:cNvPr id="34964" name="AutoShape 62"/>
                <p:cNvSpPr>
                  <a:spLocks noChangeArrowheads="1"/>
                </p:cNvSpPr>
                <p:nvPr/>
              </p:nvSpPr>
              <p:spPr bwMode="white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charset="2"/>
                    <a:buChar char="v"/>
                    <a:defRPr sz="2800" b="1">
                      <a:solidFill>
                        <a:schemeClr val="tx2"/>
                      </a:solidFill>
                      <a:latin typeface="Verdan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charset="2"/>
                    <a:buChar char="§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solidFill>
                      <a:schemeClr val="tx1"/>
                    </a:solidFill>
                    <a:latin typeface="Arial" charset="0"/>
                    <a:ea typeface="宋体" charset="-122"/>
                  </a:endParaRPr>
                </a:p>
              </p:txBody>
            </p:sp>
          </p:grpSp>
          <p:grpSp>
            <p:nvGrpSpPr>
              <p:cNvPr id="34956" name="Group 63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34957" name="AutoShape 64"/>
                <p:cNvSpPr>
                  <a:spLocks noChangeArrowheads="1"/>
                </p:cNvSpPr>
                <p:nvPr/>
              </p:nvSpPr>
              <p:spPr bwMode="white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charset="2"/>
                    <a:buChar char="v"/>
                    <a:defRPr sz="2800" b="1">
                      <a:solidFill>
                        <a:schemeClr val="tx2"/>
                      </a:solidFill>
                      <a:latin typeface="Verdan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charset="2"/>
                    <a:buChar char="§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solidFill>
                      <a:schemeClr val="tx1"/>
                    </a:solidFill>
                    <a:latin typeface="Arial" charset="0"/>
                    <a:ea typeface="宋体" charset="-122"/>
                  </a:endParaRPr>
                </a:p>
              </p:txBody>
            </p:sp>
            <p:sp>
              <p:nvSpPr>
                <p:cNvPr id="34958" name="AutoShape 65"/>
                <p:cNvSpPr>
                  <a:spLocks noChangeArrowheads="1"/>
                </p:cNvSpPr>
                <p:nvPr/>
              </p:nvSpPr>
              <p:spPr bwMode="white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charset="2"/>
                    <a:buChar char="v"/>
                    <a:defRPr sz="2800" b="1">
                      <a:solidFill>
                        <a:schemeClr val="tx2"/>
                      </a:solidFill>
                      <a:latin typeface="Verdan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charset="2"/>
                    <a:buChar char="§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solidFill>
                      <a:schemeClr val="tx1"/>
                    </a:solidFill>
                    <a:latin typeface="Arial" charset="0"/>
                    <a:ea typeface="宋体" charset="-122"/>
                  </a:endParaRPr>
                </a:p>
              </p:txBody>
            </p:sp>
            <p:sp>
              <p:nvSpPr>
                <p:cNvPr id="34959" name="AutoShape 66"/>
                <p:cNvSpPr>
                  <a:spLocks noChangeArrowheads="1"/>
                </p:cNvSpPr>
                <p:nvPr/>
              </p:nvSpPr>
              <p:spPr bwMode="white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charset="2"/>
                    <a:buChar char="v"/>
                    <a:defRPr sz="2800" b="1">
                      <a:solidFill>
                        <a:schemeClr val="tx2"/>
                      </a:solidFill>
                      <a:latin typeface="Verdan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charset="2"/>
                    <a:buChar char="§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solidFill>
                      <a:schemeClr val="tx1"/>
                    </a:solidFill>
                    <a:latin typeface="Arial" charset="0"/>
                    <a:ea typeface="宋体" charset="-122"/>
                  </a:endParaRPr>
                </a:p>
              </p:txBody>
            </p:sp>
            <p:sp>
              <p:nvSpPr>
                <p:cNvPr id="34960" name="AutoShape 67"/>
                <p:cNvSpPr>
                  <a:spLocks noChangeArrowheads="1"/>
                </p:cNvSpPr>
                <p:nvPr/>
              </p:nvSpPr>
              <p:spPr bwMode="white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charset="2"/>
                    <a:buChar char="v"/>
                    <a:defRPr sz="2800" b="1">
                      <a:solidFill>
                        <a:schemeClr val="tx2"/>
                      </a:solidFill>
                      <a:latin typeface="Verdan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charset="2"/>
                    <a:buChar char="§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solidFill>
                      <a:schemeClr val="tx1"/>
                    </a:solidFill>
                    <a:latin typeface="Arial" charset="0"/>
                    <a:ea typeface="宋体" charset="-122"/>
                  </a:endParaRPr>
                </a:p>
              </p:txBody>
            </p:sp>
          </p:grpSp>
        </p:grpSp>
        <p:sp>
          <p:nvSpPr>
            <p:cNvPr id="34954" name="Rectangle 68"/>
            <p:cNvSpPr>
              <a:spLocks noChangeArrowheads="1"/>
            </p:cNvSpPr>
            <p:nvPr/>
          </p:nvSpPr>
          <p:spPr bwMode="gray">
            <a:xfrm>
              <a:off x="2049" y="1200"/>
              <a:ext cx="767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charset="2"/>
                <a:buChar char="v"/>
                <a:defRPr sz="2800" b="1">
                  <a:solidFill>
                    <a:schemeClr val="tx2"/>
                  </a:solidFill>
                  <a:latin typeface="Verdan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Arial" charset="0"/>
                  <a:ea typeface="宋体" charset="-122"/>
                </a:rPr>
                <a:t>参加</a:t>
              </a:r>
              <a:endParaRPr lang="en-US" altLang="zh-CN" sz="2000">
                <a:solidFill>
                  <a:srgbClr val="000000"/>
                </a:solidFill>
                <a:latin typeface="Arial" charset="0"/>
                <a:ea typeface="宋体" charset="-122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Arial" charset="0"/>
                  <a:ea typeface="宋体" charset="-122"/>
                </a:rPr>
                <a:t>产品团购</a:t>
              </a:r>
              <a:endParaRPr lang="en-US" altLang="zh-CN" sz="2000">
                <a:solidFill>
                  <a:srgbClr val="000000"/>
                </a:solidFill>
                <a:latin typeface="Arial" charset="0"/>
                <a:ea typeface="宋体" charset="-122"/>
              </a:endParaRPr>
            </a:p>
          </p:txBody>
        </p:sp>
      </p:grpSp>
      <p:grpSp>
        <p:nvGrpSpPr>
          <p:cNvPr id="63" name="Group 69"/>
          <p:cNvGrpSpPr>
            <a:grpSpLocks/>
          </p:cNvGrpSpPr>
          <p:nvPr/>
        </p:nvGrpSpPr>
        <p:grpSpPr bwMode="auto">
          <a:xfrm>
            <a:off x="2913063" y="4967288"/>
            <a:ext cx="1217612" cy="1384300"/>
            <a:chOff x="2045" y="1008"/>
            <a:chExt cx="767" cy="872"/>
          </a:xfrm>
        </p:grpSpPr>
        <p:sp>
          <p:nvSpPr>
            <p:cNvPr id="34923" name="Oval 70"/>
            <p:cNvSpPr>
              <a:spLocks noChangeArrowheads="1"/>
            </p:cNvSpPr>
            <p:nvPr/>
          </p:nvSpPr>
          <p:spPr bwMode="gray">
            <a:xfrm>
              <a:off x="2064" y="1008"/>
              <a:ext cx="722" cy="727"/>
            </a:xfrm>
            <a:prstGeom prst="ellipse">
              <a:avLst/>
            </a:prstGeom>
            <a:solidFill>
              <a:srgbClr val="EAEAEA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charset="2"/>
                <a:buChar char="v"/>
                <a:defRPr sz="2800" b="1">
                  <a:solidFill>
                    <a:schemeClr val="tx2"/>
                  </a:solidFill>
                  <a:latin typeface="Verdan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solidFill>
                  <a:schemeClr val="tx1"/>
                </a:solidFill>
                <a:latin typeface="Arial" charset="0"/>
                <a:ea typeface="宋体" charset="-122"/>
              </a:endParaRPr>
            </a:p>
          </p:txBody>
        </p:sp>
        <p:grpSp>
          <p:nvGrpSpPr>
            <p:cNvPr id="34924" name="Group 71"/>
            <p:cNvGrpSpPr>
              <a:grpSpLocks/>
            </p:cNvGrpSpPr>
            <p:nvPr/>
          </p:nvGrpSpPr>
          <p:grpSpPr bwMode="auto">
            <a:xfrm>
              <a:off x="2086" y="1031"/>
              <a:ext cx="680" cy="849"/>
              <a:chOff x="3975" y="1593"/>
              <a:chExt cx="931" cy="1163"/>
            </a:xfrm>
          </p:grpSpPr>
          <p:pic>
            <p:nvPicPr>
              <p:cNvPr id="34937" name="Picture 72" descr="circuler_1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3975" y="1593"/>
                <a:ext cx="925" cy="9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938" name="Oval 73"/>
              <p:cNvSpPr>
                <a:spLocks noChangeArrowheads="1"/>
              </p:cNvSpPr>
              <p:nvPr/>
            </p:nvSpPr>
            <p:spPr bwMode="gray">
              <a:xfrm>
                <a:off x="3975" y="1593"/>
                <a:ext cx="931" cy="937"/>
              </a:xfrm>
              <a:prstGeom prst="ellipse">
                <a:avLst/>
              </a:prstGeom>
              <a:solidFill>
                <a:schemeClr val="accent1">
                  <a:alpha val="50195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charset="2"/>
                  <a:buChar char="v"/>
                  <a:defRPr sz="2800" b="1">
                    <a:solidFill>
                      <a:schemeClr val="tx2"/>
                    </a:solidFill>
                    <a:latin typeface="Verdan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charset="2"/>
                  <a:buChar char="§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  <a:latin typeface="Arial" charset="0"/>
                  <a:ea typeface="宋体" charset="-122"/>
                </a:endParaRPr>
              </a:p>
            </p:txBody>
          </p:sp>
          <p:pic>
            <p:nvPicPr>
              <p:cNvPr id="34939" name="Picture 74" descr="light_shadow1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285"/>
              <a:stretch>
                <a:fillRect/>
              </a:stretch>
            </p:blipFill>
            <p:spPr bwMode="gray">
              <a:xfrm>
                <a:off x="3984" y="1632"/>
                <a:ext cx="682" cy="5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34940" name="Group 75"/>
              <p:cNvGrpSpPr>
                <a:grpSpLocks/>
              </p:cNvGrpSpPr>
              <p:nvPr/>
            </p:nvGrpSpPr>
            <p:grpSpPr bwMode="auto">
              <a:xfrm rot="-3733502" flipH="1" flipV="1">
                <a:off x="4256" y="2247"/>
                <a:ext cx="820" cy="198"/>
                <a:chOff x="2532" y="1051"/>
                <a:chExt cx="893" cy="246"/>
              </a:xfrm>
            </p:grpSpPr>
            <p:grpSp>
              <p:nvGrpSpPr>
                <p:cNvPr id="34941" name="Group 76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34947" name="AutoShape 77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charset="2"/>
                      <a:buChar char="v"/>
                      <a:defRPr sz="2800" b="1">
                        <a:solidFill>
                          <a:schemeClr val="tx2"/>
                        </a:solidFill>
                        <a:latin typeface="Verdana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charset="2"/>
                      <a:buChar char="§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>
                      <a:solidFill>
                        <a:schemeClr val="tx1"/>
                      </a:solidFill>
                      <a:latin typeface="Arial" charset="0"/>
                      <a:ea typeface="宋体" charset="-122"/>
                    </a:endParaRPr>
                  </a:p>
                </p:txBody>
              </p:sp>
              <p:sp>
                <p:nvSpPr>
                  <p:cNvPr id="34948" name="AutoShape 78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charset="2"/>
                      <a:buChar char="v"/>
                      <a:defRPr sz="2800" b="1">
                        <a:solidFill>
                          <a:schemeClr val="tx2"/>
                        </a:solidFill>
                        <a:latin typeface="Verdana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charset="2"/>
                      <a:buChar char="§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>
                      <a:solidFill>
                        <a:schemeClr val="tx1"/>
                      </a:solidFill>
                      <a:latin typeface="Arial" charset="0"/>
                      <a:ea typeface="宋体" charset="-122"/>
                    </a:endParaRPr>
                  </a:p>
                </p:txBody>
              </p:sp>
              <p:sp>
                <p:nvSpPr>
                  <p:cNvPr id="34949" name="AutoShape 79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charset="2"/>
                      <a:buChar char="v"/>
                      <a:defRPr sz="2800" b="1">
                        <a:solidFill>
                          <a:schemeClr val="tx2"/>
                        </a:solidFill>
                        <a:latin typeface="Verdana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charset="2"/>
                      <a:buChar char="§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>
                      <a:solidFill>
                        <a:schemeClr val="tx1"/>
                      </a:solidFill>
                      <a:latin typeface="Arial" charset="0"/>
                      <a:ea typeface="宋体" charset="-122"/>
                    </a:endParaRPr>
                  </a:p>
                </p:txBody>
              </p:sp>
              <p:sp>
                <p:nvSpPr>
                  <p:cNvPr id="34950" name="AutoShape 80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charset="2"/>
                      <a:buChar char="v"/>
                      <a:defRPr sz="2800" b="1">
                        <a:solidFill>
                          <a:schemeClr val="tx2"/>
                        </a:solidFill>
                        <a:latin typeface="Verdana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charset="2"/>
                      <a:buChar char="§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>
                      <a:solidFill>
                        <a:schemeClr val="tx1"/>
                      </a:solidFill>
                      <a:latin typeface="Arial" charset="0"/>
                      <a:ea typeface="宋体" charset="-122"/>
                    </a:endParaRPr>
                  </a:p>
                </p:txBody>
              </p:sp>
            </p:grpSp>
            <p:grpSp>
              <p:nvGrpSpPr>
                <p:cNvPr id="34942" name="Group 81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34943" name="AutoShape 82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charset="2"/>
                      <a:buChar char="v"/>
                      <a:defRPr sz="2800" b="1">
                        <a:solidFill>
                          <a:schemeClr val="tx2"/>
                        </a:solidFill>
                        <a:latin typeface="Verdana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charset="2"/>
                      <a:buChar char="§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>
                      <a:solidFill>
                        <a:schemeClr val="tx1"/>
                      </a:solidFill>
                      <a:latin typeface="Arial" charset="0"/>
                      <a:ea typeface="宋体" charset="-122"/>
                    </a:endParaRPr>
                  </a:p>
                </p:txBody>
              </p:sp>
              <p:sp>
                <p:nvSpPr>
                  <p:cNvPr id="34944" name="AutoShape 83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charset="2"/>
                      <a:buChar char="v"/>
                      <a:defRPr sz="2800" b="1">
                        <a:solidFill>
                          <a:schemeClr val="tx2"/>
                        </a:solidFill>
                        <a:latin typeface="Verdana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charset="2"/>
                      <a:buChar char="§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>
                      <a:solidFill>
                        <a:schemeClr val="tx1"/>
                      </a:solidFill>
                      <a:latin typeface="Arial" charset="0"/>
                      <a:ea typeface="宋体" charset="-122"/>
                    </a:endParaRPr>
                  </a:p>
                </p:txBody>
              </p:sp>
              <p:sp>
                <p:nvSpPr>
                  <p:cNvPr id="34945" name="AutoShape 84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charset="2"/>
                      <a:buChar char="v"/>
                      <a:defRPr sz="2800" b="1">
                        <a:solidFill>
                          <a:schemeClr val="tx2"/>
                        </a:solidFill>
                        <a:latin typeface="Verdana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charset="2"/>
                      <a:buChar char="§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>
                      <a:solidFill>
                        <a:schemeClr val="tx1"/>
                      </a:solidFill>
                      <a:latin typeface="Arial" charset="0"/>
                      <a:ea typeface="宋体" charset="-122"/>
                    </a:endParaRPr>
                  </a:p>
                </p:txBody>
              </p:sp>
              <p:sp>
                <p:nvSpPr>
                  <p:cNvPr id="34946" name="AutoShape 85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charset="2"/>
                      <a:buChar char="v"/>
                      <a:defRPr sz="2800" b="1">
                        <a:solidFill>
                          <a:schemeClr val="tx2"/>
                        </a:solidFill>
                        <a:latin typeface="Verdana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charset="2"/>
                      <a:buChar char="§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>
                      <a:solidFill>
                        <a:schemeClr val="tx1"/>
                      </a:solidFill>
                      <a:latin typeface="Arial" charset="0"/>
                      <a:ea typeface="宋体" charset="-122"/>
                    </a:endParaRPr>
                  </a:p>
                </p:txBody>
              </p:sp>
            </p:grpSp>
          </p:grpSp>
        </p:grpSp>
        <p:grpSp>
          <p:nvGrpSpPr>
            <p:cNvPr id="34925" name="Group 86"/>
            <p:cNvGrpSpPr>
              <a:grpSpLocks/>
            </p:cNvGrpSpPr>
            <p:nvPr/>
          </p:nvGrpSpPr>
          <p:grpSpPr bwMode="auto">
            <a:xfrm rot="-3733502" flipH="1" flipV="1">
              <a:off x="2362" y="1505"/>
              <a:ext cx="527" cy="128"/>
              <a:chOff x="2532" y="1051"/>
              <a:chExt cx="893" cy="246"/>
            </a:xfrm>
          </p:grpSpPr>
          <p:grpSp>
            <p:nvGrpSpPr>
              <p:cNvPr id="34927" name="Group 87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34933" name="AutoShape 88"/>
                <p:cNvSpPr>
                  <a:spLocks noChangeArrowheads="1"/>
                </p:cNvSpPr>
                <p:nvPr/>
              </p:nvSpPr>
              <p:spPr bwMode="white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charset="2"/>
                    <a:buChar char="v"/>
                    <a:defRPr sz="2800" b="1">
                      <a:solidFill>
                        <a:schemeClr val="tx2"/>
                      </a:solidFill>
                      <a:latin typeface="Verdan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charset="2"/>
                    <a:buChar char="§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solidFill>
                      <a:schemeClr val="tx1"/>
                    </a:solidFill>
                    <a:latin typeface="Arial" charset="0"/>
                    <a:ea typeface="宋体" charset="-122"/>
                  </a:endParaRPr>
                </a:p>
              </p:txBody>
            </p:sp>
            <p:sp>
              <p:nvSpPr>
                <p:cNvPr id="34934" name="AutoShape 89"/>
                <p:cNvSpPr>
                  <a:spLocks noChangeArrowheads="1"/>
                </p:cNvSpPr>
                <p:nvPr/>
              </p:nvSpPr>
              <p:spPr bwMode="white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charset="2"/>
                    <a:buChar char="v"/>
                    <a:defRPr sz="2800" b="1">
                      <a:solidFill>
                        <a:schemeClr val="tx2"/>
                      </a:solidFill>
                      <a:latin typeface="Verdan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charset="2"/>
                    <a:buChar char="§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solidFill>
                      <a:schemeClr val="tx1"/>
                    </a:solidFill>
                    <a:latin typeface="Arial" charset="0"/>
                    <a:ea typeface="宋体" charset="-122"/>
                  </a:endParaRPr>
                </a:p>
              </p:txBody>
            </p:sp>
            <p:sp>
              <p:nvSpPr>
                <p:cNvPr id="34935" name="AutoShape 90"/>
                <p:cNvSpPr>
                  <a:spLocks noChangeArrowheads="1"/>
                </p:cNvSpPr>
                <p:nvPr/>
              </p:nvSpPr>
              <p:spPr bwMode="white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charset="2"/>
                    <a:buChar char="v"/>
                    <a:defRPr sz="2800" b="1">
                      <a:solidFill>
                        <a:schemeClr val="tx2"/>
                      </a:solidFill>
                      <a:latin typeface="Verdan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charset="2"/>
                    <a:buChar char="§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solidFill>
                      <a:schemeClr val="tx1"/>
                    </a:solidFill>
                    <a:latin typeface="Arial" charset="0"/>
                    <a:ea typeface="宋体" charset="-122"/>
                  </a:endParaRPr>
                </a:p>
              </p:txBody>
            </p:sp>
            <p:sp>
              <p:nvSpPr>
                <p:cNvPr id="34936" name="AutoShape 91"/>
                <p:cNvSpPr>
                  <a:spLocks noChangeArrowheads="1"/>
                </p:cNvSpPr>
                <p:nvPr/>
              </p:nvSpPr>
              <p:spPr bwMode="white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charset="2"/>
                    <a:buChar char="v"/>
                    <a:defRPr sz="2800" b="1">
                      <a:solidFill>
                        <a:schemeClr val="tx2"/>
                      </a:solidFill>
                      <a:latin typeface="Verdan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charset="2"/>
                    <a:buChar char="§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solidFill>
                      <a:schemeClr val="tx1"/>
                    </a:solidFill>
                    <a:latin typeface="Arial" charset="0"/>
                    <a:ea typeface="宋体" charset="-122"/>
                  </a:endParaRPr>
                </a:p>
              </p:txBody>
            </p:sp>
          </p:grpSp>
          <p:grpSp>
            <p:nvGrpSpPr>
              <p:cNvPr id="34928" name="Group 92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34929" name="AutoShape 93"/>
                <p:cNvSpPr>
                  <a:spLocks noChangeArrowheads="1"/>
                </p:cNvSpPr>
                <p:nvPr/>
              </p:nvSpPr>
              <p:spPr bwMode="white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charset="2"/>
                    <a:buChar char="v"/>
                    <a:defRPr sz="2800" b="1">
                      <a:solidFill>
                        <a:schemeClr val="tx2"/>
                      </a:solidFill>
                      <a:latin typeface="Verdan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charset="2"/>
                    <a:buChar char="§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solidFill>
                      <a:schemeClr val="tx1"/>
                    </a:solidFill>
                    <a:latin typeface="Arial" charset="0"/>
                    <a:ea typeface="宋体" charset="-122"/>
                  </a:endParaRPr>
                </a:p>
              </p:txBody>
            </p:sp>
            <p:sp>
              <p:nvSpPr>
                <p:cNvPr id="34930" name="AutoShape 94"/>
                <p:cNvSpPr>
                  <a:spLocks noChangeArrowheads="1"/>
                </p:cNvSpPr>
                <p:nvPr/>
              </p:nvSpPr>
              <p:spPr bwMode="white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charset="2"/>
                    <a:buChar char="v"/>
                    <a:defRPr sz="2800" b="1">
                      <a:solidFill>
                        <a:schemeClr val="tx2"/>
                      </a:solidFill>
                      <a:latin typeface="Verdan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charset="2"/>
                    <a:buChar char="§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solidFill>
                      <a:schemeClr val="tx1"/>
                    </a:solidFill>
                    <a:latin typeface="Arial" charset="0"/>
                    <a:ea typeface="宋体" charset="-122"/>
                  </a:endParaRPr>
                </a:p>
              </p:txBody>
            </p:sp>
            <p:sp>
              <p:nvSpPr>
                <p:cNvPr id="34931" name="AutoShape 95"/>
                <p:cNvSpPr>
                  <a:spLocks noChangeArrowheads="1"/>
                </p:cNvSpPr>
                <p:nvPr/>
              </p:nvSpPr>
              <p:spPr bwMode="white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charset="2"/>
                    <a:buChar char="v"/>
                    <a:defRPr sz="2800" b="1">
                      <a:solidFill>
                        <a:schemeClr val="tx2"/>
                      </a:solidFill>
                      <a:latin typeface="Verdan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charset="2"/>
                    <a:buChar char="§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solidFill>
                      <a:schemeClr val="tx1"/>
                    </a:solidFill>
                    <a:latin typeface="Arial" charset="0"/>
                    <a:ea typeface="宋体" charset="-122"/>
                  </a:endParaRPr>
                </a:p>
              </p:txBody>
            </p:sp>
            <p:sp>
              <p:nvSpPr>
                <p:cNvPr id="34932" name="AutoShape 96"/>
                <p:cNvSpPr>
                  <a:spLocks noChangeArrowheads="1"/>
                </p:cNvSpPr>
                <p:nvPr/>
              </p:nvSpPr>
              <p:spPr bwMode="white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charset="2"/>
                    <a:buChar char="v"/>
                    <a:defRPr sz="2800" b="1">
                      <a:solidFill>
                        <a:schemeClr val="tx2"/>
                      </a:solidFill>
                      <a:latin typeface="Verdan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charset="2"/>
                    <a:buChar char="§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solidFill>
                      <a:schemeClr val="tx1"/>
                    </a:solidFill>
                    <a:latin typeface="Arial" charset="0"/>
                    <a:ea typeface="宋体" charset="-122"/>
                  </a:endParaRPr>
                </a:p>
              </p:txBody>
            </p:sp>
          </p:grpSp>
        </p:grpSp>
        <p:sp>
          <p:nvSpPr>
            <p:cNvPr id="34926" name="Rectangle 97"/>
            <p:cNvSpPr>
              <a:spLocks noChangeArrowheads="1"/>
            </p:cNvSpPr>
            <p:nvPr/>
          </p:nvSpPr>
          <p:spPr bwMode="gray">
            <a:xfrm>
              <a:off x="2045" y="1173"/>
              <a:ext cx="767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charset="2"/>
                <a:buChar char="v"/>
                <a:defRPr sz="2800" b="1">
                  <a:solidFill>
                    <a:schemeClr val="tx2"/>
                  </a:solidFill>
                  <a:latin typeface="Verdan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Arial" charset="0"/>
                  <a:ea typeface="宋体" charset="-122"/>
                </a:rPr>
                <a:t>用户</a:t>
              </a:r>
              <a:endParaRPr lang="en-US" altLang="zh-CN" sz="2000">
                <a:solidFill>
                  <a:srgbClr val="000000"/>
                </a:solidFill>
                <a:latin typeface="Arial" charset="0"/>
                <a:ea typeface="宋体" charset="-122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Arial" charset="0"/>
                  <a:ea typeface="宋体" charset="-122"/>
                </a:rPr>
                <a:t>个人信息</a:t>
              </a:r>
              <a:endParaRPr lang="en-US" altLang="zh-CN" sz="2000">
                <a:solidFill>
                  <a:srgbClr val="000000"/>
                </a:solidFill>
                <a:latin typeface="Arial" charset="0"/>
                <a:ea typeface="宋体" charset="-122"/>
              </a:endParaRPr>
            </a:p>
          </p:txBody>
        </p:sp>
      </p:grpSp>
      <p:grpSp>
        <p:nvGrpSpPr>
          <p:cNvPr id="92" name="Group 98"/>
          <p:cNvGrpSpPr>
            <a:grpSpLocks/>
          </p:cNvGrpSpPr>
          <p:nvPr/>
        </p:nvGrpSpPr>
        <p:grpSpPr bwMode="auto">
          <a:xfrm>
            <a:off x="5138738" y="3508375"/>
            <a:ext cx="1217612" cy="1384300"/>
            <a:chOff x="2033" y="1008"/>
            <a:chExt cx="767" cy="872"/>
          </a:xfrm>
        </p:grpSpPr>
        <p:sp>
          <p:nvSpPr>
            <p:cNvPr id="34895" name="Oval 99"/>
            <p:cNvSpPr>
              <a:spLocks noChangeArrowheads="1"/>
            </p:cNvSpPr>
            <p:nvPr/>
          </p:nvSpPr>
          <p:spPr bwMode="gray">
            <a:xfrm>
              <a:off x="2064" y="1008"/>
              <a:ext cx="722" cy="727"/>
            </a:xfrm>
            <a:prstGeom prst="ellipse">
              <a:avLst/>
            </a:prstGeom>
            <a:solidFill>
              <a:srgbClr val="EAEAEA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charset="2"/>
                <a:buChar char="v"/>
                <a:defRPr sz="2800" b="1">
                  <a:solidFill>
                    <a:schemeClr val="tx2"/>
                  </a:solidFill>
                  <a:latin typeface="Verdan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solidFill>
                  <a:schemeClr val="tx1"/>
                </a:solidFill>
                <a:latin typeface="Arial" charset="0"/>
                <a:ea typeface="宋体" charset="-122"/>
              </a:endParaRPr>
            </a:p>
          </p:txBody>
        </p:sp>
        <p:grpSp>
          <p:nvGrpSpPr>
            <p:cNvPr id="34896" name="Group 100"/>
            <p:cNvGrpSpPr>
              <a:grpSpLocks/>
            </p:cNvGrpSpPr>
            <p:nvPr/>
          </p:nvGrpSpPr>
          <p:grpSpPr bwMode="auto">
            <a:xfrm>
              <a:off x="2086" y="1031"/>
              <a:ext cx="680" cy="849"/>
              <a:chOff x="3975" y="1593"/>
              <a:chExt cx="931" cy="1163"/>
            </a:xfrm>
          </p:grpSpPr>
          <p:pic>
            <p:nvPicPr>
              <p:cNvPr id="34909" name="Picture 101" descr="circuler_1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3975" y="1593"/>
                <a:ext cx="925" cy="9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910" name="Oval 102"/>
              <p:cNvSpPr>
                <a:spLocks noChangeArrowheads="1"/>
              </p:cNvSpPr>
              <p:nvPr/>
            </p:nvSpPr>
            <p:spPr bwMode="gray">
              <a:xfrm>
                <a:off x="3975" y="1593"/>
                <a:ext cx="931" cy="937"/>
              </a:xfrm>
              <a:prstGeom prst="ellipse">
                <a:avLst/>
              </a:prstGeom>
              <a:solidFill>
                <a:schemeClr val="bg2">
                  <a:alpha val="50195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charset="2"/>
                  <a:buChar char="v"/>
                  <a:defRPr sz="2800" b="1">
                    <a:solidFill>
                      <a:schemeClr val="tx2"/>
                    </a:solidFill>
                    <a:latin typeface="Verdan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charset="2"/>
                  <a:buChar char="§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  <a:latin typeface="Arial" charset="0"/>
                  <a:ea typeface="宋体" charset="-122"/>
                </a:endParaRPr>
              </a:p>
            </p:txBody>
          </p:sp>
          <p:pic>
            <p:nvPicPr>
              <p:cNvPr id="34911" name="Picture 103" descr="light_shadow1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285"/>
              <a:stretch>
                <a:fillRect/>
              </a:stretch>
            </p:blipFill>
            <p:spPr bwMode="gray">
              <a:xfrm>
                <a:off x="3984" y="1632"/>
                <a:ext cx="682" cy="5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34912" name="Group 104"/>
              <p:cNvGrpSpPr>
                <a:grpSpLocks/>
              </p:cNvGrpSpPr>
              <p:nvPr/>
            </p:nvGrpSpPr>
            <p:grpSpPr bwMode="auto">
              <a:xfrm rot="-3733502" flipH="1" flipV="1">
                <a:off x="4256" y="2247"/>
                <a:ext cx="820" cy="198"/>
                <a:chOff x="2532" y="1051"/>
                <a:chExt cx="893" cy="246"/>
              </a:xfrm>
            </p:grpSpPr>
            <p:grpSp>
              <p:nvGrpSpPr>
                <p:cNvPr id="34913" name="Group 105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34919" name="AutoShape 106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charset="2"/>
                      <a:buChar char="v"/>
                      <a:defRPr sz="2800" b="1">
                        <a:solidFill>
                          <a:schemeClr val="tx2"/>
                        </a:solidFill>
                        <a:latin typeface="Verdana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charset="2"/>
                      <a:buChar char="§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>
                      <a:solidFill>
                        <a:schemeClr val="tx1"/>
                      </a:solidFill>
                      <a:latin typeface="Arial" charset="0"/>
                      <a:ea typeface="宋体" charset="-122"/>
                    </a:endParaRPr>
                  </a:p>
                </p:txBody>
              </p:sp>
              <p:sp>
                <p:nvSpPr>
                  <p:cNvPr id="34920" name="AutoShape 107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charset="2"/>
                      <a:buChar char="v"/>
                      <a:defRPr sz="2800" b="1">
                        <a:solidFill>
                          <a:schemeClr val="tx2"/>
                        </a:solidFill>
                        <a:latin typeface="Verdana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charset="2"/>
                      <a:buChar char="§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>
                      <a:solidFill>
                        <a:schemeClr val="tx1"/>
                      </a:solidFill>
                      <a:latin typeface="Arial" charset="0"/>
                      <a:ea typeface="宋体" charset="-122"/>
                    </a:endParaRPr>
                  </a:p>
                </p:txBody>
              </p:sp>
              <p:sp>
                <p:nvSpPr>
                  <p:cNvPr id="34921" name="AutoShape 108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charset="2"/>
                      <a:buChar char="v"/>
                      <a:defRPr sz="2800" b="1">
                        <a:solidFill>
                          <a:schemeClr val="tx2"/>
                        </a:solidFill>
                        <a:latin typeface="Verdana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charset="2"/>
                      <a:buChar char="§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>
                      <a:solidFill>
                        <a:schemeClr val="tx1"/>
                      </a:solidFill>
                      <a:latin typeface="Arial" charset="0"/>
                      <a:ea typeface="宋体" charset="-122"/>
                    </a:endParaRPr>
                  </a:p>
                </p:txBody>
              </p:sp>
              <p:sp>
                <p:nvSpPr>
                  <p:cNvPr id="34922" name="AutoShape 109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charset="2"/>
                      <a:buChar char="v"/>
                      <a:defRPr sz="2800" b="1">
                        <a:solidFill>
                          <a:schemeClr val="tx2"/>
                        </a:solidFill>
                        <a:latin typeface="Verdana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charset="2"/>
                      <a:buChar char="§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>
                      <a:solidFill>
                        <a:schemeClr val="tx1"/>
                      </a:solidFill>
                      <a:latin typeface="Arial" charset="0"/>
                      <a:ea typeface="宋体" charset="-122"/>
                    </a:endParaRPr>
                  </a:p>
                </p:txBody>
              </p:sp>
            </p:grpSp>
            <p:grpSp>
              <p:nvGrpSpPr>
                <p:cNvPr id="34914" name="Group 110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34915" name="AutoShape 111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charset="2"/>
                      <a:buChar char="v"/>
                      <a:defRPr sz="2800" b="1">
                        <a:solidFill>
                          <a:schemeClr val="tx2"/>
                        </a:solidFill>
                        <a:latin typeface="Verdana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charset="2"/>
                      <a:buChar char="§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>
                      <a:solidFill>
                        <a:schemeClr val="tx1"/>
                      </a:solidFill>
                      <a:latin typeface="Arial" charset="0"/>
                      <a:ea typeface="宋体" charset="-122"/>
                    </a:endParaRPr>
                  </a:p>
                </p:txBody>
              </p:sp>
              <p:sp>
                <p:nvSpPr>
                  <p:cNvPr id="34916" name="AutoShape 112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charset="2"/>
                      <a:buChar char="v"/>
                      <a:defRPr sz="2800" b="1">
                        <a:solidFill>
                          <a:schemeClr val="tx2"/>
                        </a:solidFill>
                        <a:latin typeface="Verdana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charset="2"/>
                      <a:buChar char="§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>
                      <a:solidFill>
                        <a:schemeClr val="tx1"/>
                      </a:solidFill>
                      <a:latin typeface="Arial" charset="0"/>
                      <a:ea typeface="宋体" charset="-122"/>
                    </a:endParaRPr>
                  </a:p>
                </p:txBody>
              </p:sp>
              <p:sp>
                <p:nvSpPr>
                  <p:cNvPr id="34917" name="AutoShape 113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charset="2"/>
                      <a:buChar char="v"/>
                      <a:defRPr sz="2800" b="1">
                        <a:solidFill>
                          <a:schemeClr val="tx2"/>
                        </a:solidFill>
                        <a:latin typeface="Verdana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charset="2"/>
                      <a:buChar char="§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>
                      <a:solidFill>
                        <a:schemeClr val="tx1"/>
                      </a:solidFill>
                      <a:latin typeface="Arial" charset="0"/>
                      <a:ea typeface="宋体" charset="-122"/>
                    </a:endParaRPr>
                  </a:p>
                </p:txBody>
              </p:sp>
              <p:sp>
                <p:nvSpPr>
                  <p:cNvPr id="34918" name="AutoShape 114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charset="2"/>
                      <a:buChar char="v"/>
                      <a:defRPr sz="2800" b="1">
                        <a:solidFill>
                          <a:schemeClr val="tx2"/>
                        </a:solidFill>
                        <a:latin typeface="Verdana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charset="2"/>
                      <a:buChar char="§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>
                      <a:solidFill>
                        <a:schemeClr val="tx1"/>
                      </a:solidFill>
                      <a:latin typeface="Arial" charset="0"/>
                      <a:ea typeface="宋体" charset="-122"/>
                    </a:endParaRPr>
                  </a:p>
                </p:txBody>
              </p:sp>
            </p:grpSp>
          </p:grpSp>
        </p:grpSp>
        <p:grpSp>
          <p:nvGrpSpPr>
            <p:cNvPr id="34897" name="Group 115"/>
            <p:cNvGrpSpPr>
              <a:grpSpLocks/>
            </p:cNvGrpSpPr>
            <p:nvPr/>
          </p:nvGrpSpPr>
          <p:grpSpPr bwMode="auto">
            <a:xfrm rot="-3733502" flipH="1" flipV="1">
              <a:off x="2362" y="1505"/>
              <a:ext cx="527" cy="128"/>
              <a:chOff x="2532" y="1051"/>
              <a:chExt cx="893" cy="246"/>
            </a:xfrm>
          </p:grpSpPr>
          <p:grpSp>
            <p:nvGrpSpPr>
              <p:cNvPr id="34899" name="Group 116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34905" name="AutoShape 117"/>
                <p:cNvSpPr>
                  <a:spLocks noChangeArrowheads="1"/>
                </p:cNvSpPr>
                <p:nvPr/>
              </p:nvSpPr>
              <p:spPr bwMode="white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charset="2"/>
                    <a:buChar char="v"/>
                    <a:defRPr sz="2800" b="1">
                      <a:solidFill>
                        <a:schemeClr val="tx2"/>
                      </a:solidFill>
                      <a:latin typeface="Verdan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charset="2"/>
                    <a:buChar char="§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solidFill>
                      <a:schemeClr val="tx1"/>
                    </a:solidFill>
                    <a:latin typeface="Arial" charset="0"/>
                    <a:ea typeface="宋体" charset="-122"/>
                  </a:endParaRPr>
                </a:p>
              </p:txBody>
            </p:sp>
            <p:sp>
              <p:nvSpPr>
                <p:cNvPr id="34906" name="AutoShape 118"/>
                <p:cNvSpPr>
                  <a:spLocks noChangeArrowheads="1"/>
                </p:cNvSpPr>
                <p:nvPr/>
              </p:nvSpPr>
              <p:spPr bwMode="white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charset="2"/>
                    <a:buChar char="v"/>
                    <a:defRPr sz="2800" b="1">
                      <a:solidFill>
                        <a:schemeClr val="tx2"/>
                      </a:solidFill>
                      <a:latin typeface="Verdan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charset="2"/>
                    <a:buChar char="§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solidFill>
                      <a:schemeClr val="tx1"/>
                    </a:solidFill>
                    <a:latin typeface="Arial" charset="0"/>
                    <a:ea typeface="宋体" charset="-122"/>
                  </a:endParaRPr>
                </a:p>
              </p:txBody>
            </p:sp>
            <p:sp>
              <p:nvSpPr>
                <p:cNvPr id="34907" name="AutoShape 119"/>
                <p:cNvSpPr>
                  <a:spLocks noChangeArrowheads="1"/>
                </p:cNvSpPr>
                <p:nvPr/>
              </p:nvSpPr>
              <p:spPr bwMode="white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charset="2"/>
                    <a:buChar char="v"/>
                    <a:defRPr sz="2800" b="1">
                      <a:solidFill>
                        <a:schemeClr val="tx2"/>
                      </a:solidFill>
                      <a:latin typeface="Verdan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charset="2"/>
                    <a:buChar char="§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solidFill>
                      <a:schemeClr val="tx1"/>
                    </a:solidFill>
                    <a:latin typeface="Arial" charset="0"/>
                    <a:ea typeface="宋体" charset="-122"/>
                  </a:endParaRPr>
                </a:p>
              </p:txBody>
            </p:sp>
            <p:sp>
              <p:nvSpPr>
                <p:cNvPr id="34908" name="AutoShape 120"/>
                <p:cNvSpPr>
                  <a:spLocks noChangeArrowheads="1"/>
                </p:cNvSpPr>
                <p:nvPr/>
              </p:nvSpPr>
              <p:spPr bwMode="white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charset="2"/>
                    <a:buChar char="v"/>
                    <a:defRPr sz="2800" b="1">
                      <a:solidFill>
                        <a:schemeClr val="tx2"/>
                      </a:solidFill>
                      <a:latin typeface="Verdan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charset="2"/>
                    <a:buChar char="§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solidFill>
                      <a:schemeClr val="tx1"/>
                    </a:solidFill>
                    <a:latin typeface="Arial" charset="0"/>
                    <a:ea typeface="宋体" charset="-122"/>
                  </a:endParaRPr>
                </a:p>
              </p:txBody>
            </p:sp>
          </p:grpSp>
          <p:grpSp>
            <p:nvGrpSpPr>
              <p:cNvPr id="34900" name="Group 121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34901" name="AutoShape 122"/>
                <p:cNvSpPr>
                  <a:spLocks noChangeArrowheads="1"/>
                </p:cNvSpPr>
                <p:nvPr/>
              </p:nvSpPr>
              <p:spPr bwMode="white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charset="2"/>
                    <a:buChar char="v"/>
                    <a:defRPr sz="2800" b="1">
                      <a:solidFill>
                        <a:schemeClr val="tx2"/>
                      </a:solidFill>
                      <a:latin typeface="Verdan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charset="2"/>
                    <a:buChar char="§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solidFill>
                      <a:schemeClr val="tx1"/>
                    </a:solidFill>
                    <a:latin typeface="Arial" charset="0"/>
                    <a:ea typeface="宋体" charset="-122"/>
                  </a:endParaRPr>
                </a:p>
              </p:txBody>
            </p:sp>
            <p:sp>
              <p:nvSpPr>
                <p:cNvPr id="34902" name="AutoShape 123"/>
                <p:cNvSpPr>
                  <a:spLocks noChangeArrowheads="1"/>
                </p:cNvSpPr>
                <p:nvPr/>
              </p:nvSpPr>
              <p:spPr bwMode="white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charset="2"/>
                    <a:buChar char="v"/>
                    <a:defRPr sz="2800" b="1">
                      <a:solidFill>
                        <a:schemeClr val="tx2"/>
                      </a:solidFill>
                      <a:latin typeface="Verdan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charset="2"/>
                    <a:buChar char="§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solidFill>
                      <a:schemeClr val="tx1"/>
                    </a:solidFill>
                    <a:latin typeface="Arial" charset="0"/>
                    <a:ea typeface="宋体" charset="-122"/>
                  </a:endParaRPr>
                </a:p>
              </p:txBody>
            </p:sp>
            <p:sp>
              <p:nvSpPr>
                <p:cNvPr id="34903" name="AutoShape 124"/>
                <p:cNvSpPr>
                  <a:spLocks noChangeArrowheads="1"/>
                </p:cNvSpPr>
                <p:nvPr/>
              </p:nvSpPr>
              <p:spPr bwMode="white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charset="2"/>
                    <a:buChar char="v"/>
                    <a:defRPr sz="2800" b="1">
                      <a:solidFill>
                        <a:schemeClr val="tx2"/>
                      </a:solidFill>
                      <a:latin typeface="Verdan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charset="2"/>
                    <a:buChar char="§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solidFill>
                      <a:schemeClr val="tx1"/>
                    </a:solidFill>
                    <a:latin typeface="Arial" charset="0"/>
                    <a:ea typeface="宋体" charset="-122"/>
                  </a:endParaRPr>
                </a:p>
              </p:txBody>
            </p:sp>
            <p:sp>
              <p:nvSpPr>
                <p:cNvPr id="34904" name="AutoShape 125"/>
                <p:cNvSpPr>
                  <a:spLocks noChangeArrowheads="1"/>
                </p:cNvSpPr>
                <p:nvPr/>
              </p:nvSpPr>
              <p:spPr bwMode="white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charset="2"/>
                    <a:buChar char="v"/>
                    <a:defRPr sz="2800" b="1">
                      <a:solidFill>
                        <a:schemeClr val="tx2"/>
                      </a:solidFill>
                      <a:latin typeface="Verdan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charset="2"/>
                    <a:buChar char="§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solidFill>
                      <a:schemeClr val="tx1"/>
                    </a:solidFill>
                    <a:latin typeface="Arial" charset="0"/>
                    <a:ea typeface="宋体" charset="-122"/>
                  </a:endParaRPr>
                </a:p>
              </p:txBody>
            </p:sp>
          </p:grpSp>
        </p:grpSp>
        <p:sp>
          <p:nvSpPr>
            <p:cNvPr id="34898" name="Rectangle 126"/>
            <p:cNvSpPr>
              <a:spLocks noChangeArrowheads="1"/>
            </p:cNvSpPr>
            <p:nvPr/>
          </p:nvSpPr>
          <p:spPr bwMode="gray">
            <a:xfrm>
              <a:off x="2033" y="1199"/>
              <a:ext cx="767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charset="2"/>
                <a:buChar char="v"/>
                <a:defRPr sz="2800" b="1">
                  <a:solidFill>
                    <a:schemeClr val="tx2"/>
                  </a:solidFill>
                  <a:latin typeface="Verdan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Arial" charset="0"/>
                  <a:ea typeface="宋体" charset="-122"/>
                </a:rPr>
                <a:t>团购产品</a:t>
              </a:r>
              <a:endParaRPr lang="en-US" altLang="zh-CN" sz="2000">
                <a:solidFill>
                  <a:srgbClr val="000000"/>
                </a:solidFill>
                <a:latin typeface="Arial" charset="0"/>
                <a:ea typeface="宋体" charset="-122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Arial" charset="0"/>
                  <a:ea typeface="宋体" charset="-122"/>
                </a:rPr>
                <a:t>详情</a:t>
              </a:r>
              <a:endParaRPr lang="en-US" altLang="zh-CN" sz="2000">
                <a:solidFill>
                  <a:srgbClr val="000000"/>
                </a:solidFill>
                <a:latin typeface="Arial" charset="0"/>
                <a:ea typeface="宋体" charset="-122"/>
              </a:endParaRPr>
            </a:p>
          </p:txBody>
        </p:sp>
      </p:grpSp>
      <p:grpSp>
        <p:nvGrpSpPr>
          <p:cNvPr id="121" name="Group 127"/>
          <p:cNvGrpSpPr>
            <a:grpSpLocks/>
          </p:cNvGrpSpPr>
          <p:nvPr/>
        </p:nvGrpSpPr>
        <p:grpSpPr bwMode="auto">
          <a:xfrm>
            <a:off x="5181600" y="1346200"/>
            <a:ext cx="1227138" cy="1384300"/>
            <a:chOff x="2064" y="1008"/>
            <a:chExt cx="773" cy="872"/>
          </a:xfrm>
        </p:grpSpPr>
        <p:sp>
          <p:nvSpPr>
            <p:cNvPr id="34867" name="Oval 128"/>
            <p:cNvSpPr>
              <a:spLocks noChangeArrowheads="1"/>
            </p:cNvSpPr>
            <p:nvPr/>
          </p:nvSpPr>
          <p:spPr bwMode="gray">
            <a:xfrm>
              <a:off x="2064" y="1008"/>
              <a:ext cx="722" cy="727"/>
            </a:xfrm>
            <a:prstGeom prst="ellipse">
              <a:avLst/>
            </a:prstGeom>
            <a:solidFill>
              <a:srgbClr val="EAEAEA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charset="2"/>
                <a:buChar char="v"/>
                <a:defRPr sz="2800" b="1">
                  <a:solidFill>
                    <a:schemeClr val="tx2"/>
                  </a:solidFill>
                  <a:latin typeface="Verdan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solidFill>
                  <a:schemeClr val="tx1"/>
                </a:solidFill>
                <a:latin typeface="Arial" charset="0"/>
                <a:ea typeface="宋体" charset="-122"/>
              </a:endParaRPr>
            </a:p>
          </p:txBody>
        </p:sp>
        <p:grpSp>
          <p:nvGrpSpPr>
            <p:cNvPr id="34868" name="Group 129"/>
            <p:cNvGrpSpPr>
              <a:grpSpLocks/>
            </p:cNvGrpSpPr>
            <p:nvPr/>
          </p:nvGrpSpPr>
          <p:grpSpPr bwMode="auto">
            <a:xfrm>
              <a:off x="2086" y="1031"/>
              <a:ext cx="680" cy="849"/>
              <a:chOff x="3975" y="1593"/>
              <a:chExt cx="931" cy="1163"/>
            </a:xfrm>
          </p:grpSpPr>
          <p:pic>
            <p:nvPicPr>
              <p:cNvPr id="34881" name="Picture 130" descr="circuler_1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3975" y="1593"/>
                <a:ext cx="925" cy="9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882" name="Oval 131"/>
              <p:cNvSpPr>
                <a:spLocks noChangeArrowheads="1"/>
              </p:cNvSpPr>
              <p:nvPr/>
            </p:nvSpPr>
            <p:spPr bwMode="gray">
              <a:xfrm>
                <a:off x="3975" y="1593"/>
                <a:ext cx="931" cy="937"/>
              </a:xfrm>
              <a:prstGeom prst="ellipse">
                <a:avLst/>
              </a:prstGeom>
              <a:solidFill>
                <a:schemeClr val="folHlink">
                  <a:alpha val="50195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charset="2"/>
                  <a:buChar char="v"/>
                  <a:defRPr sz="2800" b="1">
                    <a:solidFill>
                      <a:schemeClr val="tx2"/>
                    </a:solidFill>
                    <a:latin typeface="Verdan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charset="2"/>
                  <a:buChar char="§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solidFill>
                    <a:schemeClr val="tx1"/>
                  </a:solidFill>
                  <a:latin typeface="Arial" charset="0"/>
                  <a:ea typeface="宋体" charset="-122"/>
                </a:endParaRPr>
              </a:p>
            </p:txBody>
          </p:sp>
          <p:pic>
            <p:nvPicPr>
              <p:cNvPr id="34883" name="Picture 132" descr="light_shadow1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285"/>
              <a:stretch>
                <a:fillRect/>
              </a:stretch>
            </p:blipFill>
            <p:spPr bwMode="gray">
              <a:xfrm>
                <a:off x="3984" y="1632"/>
                <a:ext cx="682" cy="5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34884" name="Group 133"/>
              <p:cNvGrpSpPr>
                <a:grpSpLocks/>
              </p:cNvGrpSpPr>
              <p:nvPr/>
            </p:nvGrpSpPr>
            <p:grpSpPr bwMode="auto">
              <a:xfrm rot="-3733502" flipH="1" flipV="1">
                <a:off x="4256" y="2247"/>
                <a:ext cx="820" cy="198"/>
                <a:chOff x="2532" y="1051"/>
                <a:chExt cx="893" cy="246"/>
              </a:xfrm>
            </p:grpSpPr>
            <p:grpSp>
              <p:nvGrpSpPr>
                <p:cNvPr id="34885" name="Group 134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34891" name="AutoShape 135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charset="2"/>
                      <a:buChar char="v"/>
                      <a:defRPr sz="2800" b="1">
                        <a:solidFill>
                          <a:schemeClr val="tx2"/>
                        </a:solidFill>
                        <a:latin typeface="Verdana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charset="2"/>
                      <a:buChar char="§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>
                      <a:solidFill>
                        <a:schemeClr val="tx1"/>
                      </a:solidFill>
                      <a:latin typeface="Arial" charset="0"/>
                      <a:ea typeface="宋体" charset="-122"/>
                    </a:endParaRPr>
                  </a:p>
                </p:txBody>
              </p:sp>
              <p:sp>
                <p:nvSpPr>
                  <p:cNvPr id="34892" name="AutoShape 136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charset="2"/>
                      <a:buChar char="v"/>
                      <a:defRPr sz="2800" b="1">
                        <a:solidFill>
                          <a:schemeClr val="tx2"/>
                        </a:solidFill>
                        <a:latin typeface="Verdana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charset="2"/>
                      <a:buChar char="§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>
                      <a:solidFill>
                        <a:schemeClr val="tx1"/>
                      </a:solidFill>
                      <a:latin typeface="Arial" charset="0"/>
                      <a:ea typeface="宋体" charset="-122"/>
                    </a:endParaRPr>
                  </a:p>
                </p:txBody>
              </p:sp>
              <p:sp>
                <p:nvSpPr>
                  <p:cNvPr id="34893" name="AutoShape 137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charset="2"/>
                      <a:buChar char="v"/>
                      <a:defRPr sz="2800" b="1">
                        <a:solidFill>
                          <a:schemeClr val="tx2"/>
                        </a:solidFill>
                        <a:latin typeface="Verdana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charset="2"/>
                      <a:buChar char="§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>
                      <a:solidFill>
                        <a:schemeClr val="tx1"/>
                      </a:solidFill>
                      <a:latin typeface="Arial" charset="0"/>
                      <a:ea typeface="宋体" charset="-122"/>
                    </a:endParaRPr>
                  </a:p>
                </p:txBody>
              </p:sp>
              <p:sp>
                <p:nvSpPr>
                  <p:cNvPr id="34894" name="AutoShape 138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charset="2"/>
                      <a:buChar char="v"/>
                      <a:defRPr sz="2800" b="1">
                        <a:solidFill>
                          <a:schemeClr val="tx2"/>
                        </a:solidFill>
                        <a:latin typeface="Verdana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charset="2"/>
                      <a:buChar char="§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>
                      <a:solidFill>
                        <a:schemeClr val="tx1"/>
                      </a:solidFill>
                      <a:latin typeface="Arial" charset="0"/>
                      <a:ea typeface="宋体" charset="-122"/>
                    </a:endParaRPr>
                  </a:p>
                </p:txBody>
              </p:sp>
            </p:grpSp>
            <p:grpSp>
              <p:nvGrpSpPr>
                <p:cNvPr id="34886" name="Group 139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34887" name="AutoShape 140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charset="2"/>
                      <a:buChar char="v"/>
                      <a:defRPr sz="2800" b="1">
                        <a:solidFill>
                          <a:schemeClr val="tx2"/>
                        </a:solidFill>
                        <a:latin typeface="Verdana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charset="2"/>
                      <a:buChar char="§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>
                      <a:solidFill>
                        <a:schemeClr val="tx1"/>
                      </a:solidFill>
                      <a:latin typeface="Arial" charset="0"/>
                      <a:ea typeface="宋体" charset="-122"/>
                    </a:endParaRPr>
                  </a:p>
                </p:txBody>
              </p:sp>
              <p:sp>
                <p:nvSpPr>
                  <p:cNvPr id="34888" name="AutoShape 141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charset="2"/>
                      <a:buChar char="v"/>
                      <a:defRPr sz="2800" b="1">
                        <a:solidFill>
                          <a:schemeClr val="tx2"/>
                        </a:solidFill>
                        <a:latin typeface="Verdana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charset="2"/>
                      <a:buChar char="§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>
                      <a:solidFill>
                        <a:schemeClr val="tx1"/>
                      </a:solidFill>
                      <a:latin typeface="Arial" charset="0"/>
                      <a:ea typeface="宋体" charset="-122"/>
                    </a:endParaRPr>
                  </a:p>
                </p:txBody>
              </p:sp>
              <p:sp>
                <p:nvSpPr>
                  <p:cNvPr id="34889" name="AutoShape 142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charset="2"/>
                      <a:buChar char="v"/>
                      <a:defRPr sz="2800" b="1">
                        <a:solidFill>
                          <a:schemeClr val="tx2"/>
                        </a:solidFill>
                        <a:latin typeface="Verdana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charset="2"/>
                      <a:buChar char="§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>
                      <a:solidFill>
                        <a:schemeClr val="tx1"/>
                      </a:solidFill>
                      <a:latin typeface="Arial" charset="0"/>
                      <a:ea typeface="宋体" charset="-122"/>
                    </a:endParaRPr>
                  </a:p>
                </p:txBody>
              </p:sp>
              <p:sp>
                <p:nvSpPr>
                  <p:cNvPr id="34890" name="AutoShape 143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hlink"/>
                      </a:buClr>
                      <a:buFont typeface="Wingdings" charset="2"/>
                      <a:buChar char="v"/>
                      <a:defRPr sz="2800" b="1">
                        <a:solidFill>
                          <a:schemeClr val="tx2"/>
                        </a:solidFill>
                        <a:latin typeface="Verdana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1"/>
                      </a:buClr>
                      <a:buFont typeface="Wingdings" charset="2"/>
                      <a:buChar char="§"/>
                      <a:defRPr sz="2800"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zh-CN" altLang="en-US" sz="1800">
                      <a:solidFill>
                        <a:schemeClr val="tx1"/>
                      </a:solidFill>
                      <a:latin typeface="Arial" charset="0"/>
                      <a:ea typeface="宋体" charset="-122"/>
                    </a:endParaRPr>
                  </a:p>
                </p:txBody>
              </p:sp>
            </p:grpSp>
          </p:grpSp>
        </p:grpSp>
        <p:grpSp>
          <p:nvGrpSpPr>
            <p:cNvPr id="34869" name="Group 144"/>
            <p:cNvGrpSpPr>
              <a:grpSpLocks/>
            </p:cNvGrpSpPr>
            <p:nvPr/>
          </p:nvGrpSpPr>
          <p:grpSpPr bwMode="auto">
            <a:xfrm rot="-3733502" flipH="1" flipV="1">
              <a:off x="2362" y="1505"/>
              <a:ext cx="527" cy="128"/>
              <a:chOff x="2532" y="1051"/>
              <a:chExt cx="893" cy="246"/>
            </a:xfrm>
          </p:grpSpPr>
          <p:grpSp>
            <p:nvGrpSpPr>
              <p:cNvPr id="34871" name="Group 145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34877" name="AutoShape 146"/>
                <p:cNvSpPr>
                  <a:spLocks noChangeArrowheads="1"/>
                </p:cNvSpPr>
                <p:nvPr/>
              </p:nvSpPr>
              <p:spPr bwMode="white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charset="2"/>
                    <a:buChar char="v"/>
                    <a:defRPr sz="2800" b="1">
                      <a:solidFill>
                        <a:schemeClr val="tx2"/>
                      </a:solidFill>
                      <a:latin typeface="Verdan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charset="2"/>
                    <a:buChar char="§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solidFill>
                      <a:schemeClr val="tx1"/>
                    </a:solidFill>
                    <a:latin typeface="Arial" charset="0"/>
                    <a:ea typeface="宋体" charset="-122"/>
                  </a:endParaRPr>
                </a:p>
              </p:txBody>
            </p:sp>
            <p:sp>
              <p:nvSpPr>
                <p:cNvPr id="34878" name="AutoShape 147"/>
                <p:cNvSpPr>
                  <a:spLocks noChangeArrowheads="1"/>
                </p:cNvSpPr>
                <p:nvPr/>
              </p:nvSpPr>
              <p:spPr bwMode="white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charset="2"/>
                    <a:buChar char="v"/>
                    <a:defRPr sz="2800" b="1">
                      <a:solidFill>
                        <a:schemeClr val="tx2"/>
                      </a:solidFill>
                      <a:latin typeface="Verdan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charset="2"/>
                    <a:buChar char="§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solidFill>
                      <a:schemeClr val="tx1"/>
                    </a:solidFill>
                    <a:latin typeface="Arial" charset="0"/>
                    <a:ea typeface="宋体" charset="-122"/>
                  </a:endParaRPr>
                </a:p>
              </p:txBody>
            </p:sp>
            <p:sp>
              <p:nvSpPr>
                <p:cNvPr id="34879" name="AutoShape 148"/>
                <p:cNvSpPr>
                  <a:spLocks noChangeArrowheads="1"/>
                </p:cNvSpPr>
                <p:nvPr/>
              </p:nvSpPr>
              <p:spPr bwMode="white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charset="2"/>
                    <a:buChar char="v"/>
                    <a:defRPr sz="2800" b="1">
                      <a:solidFill>
                        <a:schemeClr val="tx2"/>
                      </a:solidFill>
                      <a:latin typeface="Verdan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charset="2"/>
                    <a:buChar char="§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solidFill>
                      <a:schemeClr val="tx1"/>
                    </a:solidFill>
                    <a:latin typeface="Arial" charset="0"/>
                    <a:ea typeface="宋体" charset="-122"/>
                  </a:endParaRPr>
                </a:p>
              </p:txBody>
            </p:sp>
            <p:sp>
              <p:nvSpPr>
                <p:cNvPr id="34880" name="AutoShape 149"/>
                <p:cNvSpPr>
                  <a:spLocks noChangeArrowheads="1"/>
                </p:cNvSpPr>
                <p:nvPr/>
              </p:nvSpPr>
              <p:spPr bwMode="white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charset="2"/>
                    <a:buChar char="v"/>
                    <a:defRPr sz="2800" b="1">
                      <a:solidFill>
                        <a:schemeClr val="tx2"/>
                      </a:solidFill>
                      <a:latin typeface="Verdan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charset="2"/>
                    <a:buChar char="§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solidFill>
                      <a:schemeClr val="tx1"/>
                    </a:solidFill>
                    <a:latin typeface="Arial" charset="0"/>
                    <a:ea typeface="宋体" charset="-122"/>
                  </a:endParaRPr>
                </a:p>
              </p:txBody>
            </p:sp>
          </p:grpSp>
          <p:grpSp>
            <p:nvGrpSpPr>
              <p:cNvPr id="34872" name="Group 150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34873" name="AutoShape 151"/>
                <p:cNvSpPr>
                  <a:spLocks noChangeArrowheads="1"/>
                </p:cNvSpPr>
                <p:nvPr/>
              </p:nvSpPr>
              <p:spPr bwMode="white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charset="2"/>
                    <a:buChar char="v"/>
                    <a:defRPr sz="2800" b="1">
                      <a:solidFill>
                        <a:schemeClr val="tx2"/>
                      </a:solidFill>
                      <a:latin typeface="Verdan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charset="2"/>
                    <a:buChar char="§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solidFill>
                      <a:schemeClr val="tx1"/>
                    </a:solidFill>
                    <a:latin typeface="Arial" charset="0"/>
                    <a:ea typeface="宋体" charset="-122"/>
                  </a:endParaRPr>
                </a:p>
              </p:txBody>
            </p:sp>
            <p:sp>
              <p:nvSpPr>
                <p:cNvPr id="34874" name="AutoShape 152"/>
                <p:cNvSpPr>
                  <a:spLocks noChangeArrowheads="1"/>
                </p:cNvSpPr>
                <p:nvPr/>
              </p:nvSpPr>
              <p:spPr bwMode="white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charset="2"/>
                    <a:buChar char="v"/>
                    <a:defRPr sz="2800" b="1">
                      <a:solidFill>
                        <a:schemeClr val="tx2"/>
                      </a:solidFill>
                      <a:latin typeface="Verdan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charset="2"/>
                    <a:buChar char="§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solidFill>
                      <a:schemeClr val="tx1"/>
                    </a:solidFill>
                    <a:latin typeface="Arial" charset="0"/>
                    <a:ea typeface="宋体" charset="-122"/>
                  </a:endParaRPr>
                </a:p>
              </p:txBody>
            </p:sp>
            <p:sp>
              <p:nvSpPr>
                <p:cNvPr id="34875" name="AutoShape 153"/>
                <p:cNvSpPr>
                  <a:spLocks noChangeArrowheads="1"/>
                </p:cNvSpPr>
                <p:nvPr/>
              </p:nvSpPr>
              <p:spPr bwMode="white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charset="2"/>
                    <a:buChar char="v"/>
                    <a:defRPr sz="2800" b="1">
                      <a:solidFill>
                        <a:schemeClr val="tx2"/>
                      </a:solidFill>
                      <a:latin typeface="Verdan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charset="2"/>
                    <a:buChar char="§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solidFill>
                      <a:schemeClr val="tx1"/>
                    </a:solidFill>
                    <a:latin typeface="Arial" charset="0"/>
                    <a:ea typeface="宋体" charset="-122"/>
                  </a:endParaRPr>
                </a:p>
              </p:txBody>
            </p:sp>
            <p:sp>
              <p:nvSpPr>
                <p:cNvPr id="34876" name="AutoShape 154"/>
                <p:cNvSpPr>
                  <a:spLocks noChangeArrowheads="1"/>
                </p:cNvSpPr>
                <p:nvPr/>
              </p:nvSpPr>
              <p:spPr bwMode="white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charset="2"/>
                    <a:buChar char="v"/>
                    <a:defRPr sz="2800" b="1">
                      <a:solidFill>
                        <a:schemeClr val="tx2"/>
                      </a:solidFill>
                      <a:latin typeface="Verdan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charset="2"/>
                    <a:buChar char="§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solidFill>
                      <a:schemeClr val="tx1"/>
                    </a:solidFill>
                    <a:latin typeface="Arial" charset="0"/>
                    <a:ea typeface="宋体" charset="-122"/>
                  </a:endParaRPr>
                </a:p>
              </p:txBody>
            </p:sp>
          </p:grpSp>
        </p:grpSp>
        <p:sp>
          <p:nvSpPr>
            <p:cNvPr id="34870" name="Rectangle 155"/>
            <p:cNvSpPr>
              <a:spLocks noChangeArrowheads="1"/>
            </p:cNvSpPr>
            <p:nvPr/>
          </p:nvSpPr>
          <p:spPr bwMode="gray">
            <a:xfrm>
              <a:off x="2070" y="1186"/>
              <a:ext cx="767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charset="2"/>
                <a:buChar char="v"/>
                <a:defRPr sz="2800" b="1">
                  <a:solidFill>
                    <a:schemeClr val="tx2"/>
                  </a:solidFill>
                  <a:latin typeface="Verdan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Arial" charset="0"/>
                  <a:ea typeface="宋体" charset="-122"/>
                </a:rPr>
                <a:t>提出</a:t>
              </a:r>
              <a:endParaRPr lang="en-US" altLang="zh-CN" sz="2000">
                <a:solidFill>
                  <a:srgbClr val="000000"/>
                </a:solidFill>
                <a:latin typeface="Arial" charset="0"/>
                <a:ea typeface="宋体" charset="-122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Arial" charset="0"/>
                  <a:ea typeface="宋体" charset="-122"/>
                </a:rPr>
                <a:t>团购请求</a:t>
              </a:r>
              <a:endParaRPr lang="en-US" altLang="zh-CN" sz="2000">
                <a:solidFill>
                  <a:srgbClr val="000000"/>
                </a:solidFill>
                <a:latin typeface="Arial" charset="0"/>
                <a:ea typeface="宋体" charset="-122"/>
              </a:endParaRPr>
            </a:p>
          </p:txBody>
        </p:sp>
      </p:grpSp>
      <p:grpSp>
        <p:nvGrpSpPr>
          <p:cNvPr id="34824" name="Group 156"/>
          <p:cNvGrpSpPr>
            <a:grpSpLocks/>
          </p:cNvGrpSpPr>
          <p:nvPr/>
        </p:nvGrpSpPr>
        <p:grpSpPr bwMode="auto">
          <a:xfrm rot="4976862" flipH="1">
            <a:off x="4483100" y="3140075"/>
            <a:ext cx="673100" cy="647700"/>
            <a:chOff x="1944" y="1111"/>
            <a:chExt cx="204" cy="196"/>
          </a:xfrm>
        </p:grpSpPr>
        <p:pic>
          <p:nvPicPr>
            <p:cNvPr id="34852" name="Picture 157" descr="circuler_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 flipH="1">
              <a:off x="1961" y="1124"/>
              <a:ext cx="174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2" name="Oval 158"/>
            <p:cNvSpPr>
              <a:spLocks noChangeArrowheads="1"/>
            </p:cNvSpPr>
            <p:nvPr/>
          </p:nvSpPr>
          <p:spPr bwMode="gray">
            <a:xfrm flipH="1">
              <a:off x="1962" y="1124"/>
              <a:ext cx="173" cy="172"/>
            </a:xfrm>
            <a:prstGeom prst="ellipse">
              <a:avLst/>
            </a:prstGeom>
            <a:gradFill rotWithShape="1">
              <a:gsLst>
                <a:gs pos="0">
                  <a:schemeClr val="bg2">
                    <a:gamma/>
                    <a:shade val="46275"/>
                    <a:invGamma/>
                  </a:schemeClr>
                </a:gs>
                <a:gs pos="50000">
                  <a:schemeClr val="bg2">
                    <a:alpha val="50000"/>
                  </a:schemeClr>
                </a:gs>
                <a:gs pos="100000">
                  <a:schemeClr val="bg2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 b="1">
                <a:ea typeface="宋体" pitchFamily="2" charset="-122"/>
              </a:endParaRPr>
            </a:p>
          </p:txBody>
        </p:sp>
        <p:grpSp>
          <p:nvGrpSpPr>
            <p:cNvPr id="34854" name="Group 159"/>
            <p:cNvGrpSpPr>
              <a:grpSpLocks/>
            </p:cNvGrpSpPr>
            <p:nvPr/>
          </p:nvGrpSpPr>
          <p:grpSpPr bwMode="auto">
            <a:xfrm rot="1297425" flipV="1">
              <a:off x="1971" y="1258"/>
              <a:ext cx="151" cy="37"/>
              <a:chOff x="2532" y="1051"/>
              <a:chExt cx="893" cy="246"/>
            </a:xfrm>
          </p:grpSpPr>
          <p:grpSp>
            <p:nvGrpSpPr>
              <p:cNvPr id="34857" name="Group 160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34863" name="AutoShape 161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charset="2"/>
                    <a:buChar char="v"/>
                    <a:defRPr sz="2800" b="1">
                      <a:solidFill>
                        <a:schemeClr val="tx2"/>
                      </a:solidFill>
                      <a:latin typeface="Verdan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charset="2"/>
                    <a:buChar char="§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solidFill>
                      <a:schemeClr val="tx1"/>
                    </a:solidFill>
                    <a:latin typeface="Arial" charset="0"/>
                    <a:ea typeface="宋体" charset="-122"/>
                  </a:endParaRPr>
                </a:p>
              </p:txBody>
            </p:sp>
            <p:sp>
              <p:nvSpPr>
                <p:cNvPr id="34864" name="AutoShape 162"/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charset="2"/>
                    <a:buChar char="v"/>
                    <a:defRPr sz="2800" b="1">
                      <a:solidFill>
                        <a:schemeClr val="tx2"/>
                      </a:solidFill>
                      <a:latin typeface="Verdan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charset="2"/>
                    <a:buChar char="§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solidFill>
                      <a:schemeClr val="tx1"/>
                    </a:solidFill>
                    <a:latin typeface="Arial" charset="0"/>
                    <a:ea typeface="宋体" charset="-122"/>
                  </a:endParaRPr>
                </a:p>
              </p:txBody>
            </p:sp>
            <p:sp>
              <p:nvSpPr>
                <p:cNvPr id="34865" name="AutoShape 163"/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charset="2"/>
                    <a:buChar char="v"/>
                    <a:defRPr sz="2800" b="1">
                      <a:solidFill>
                        <a:schemeClr val="tx2"/>
                      </a:solidFill>
                      <a:latin typeface="Verdan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charset="2"/>
                    <a:buChar char="§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solidFill>
                      <a:schemeClr val="tx1"/>
                    </a:solidFill>
                    <a:latin typeface="Arial" charset="0"/>
                    <a:ea typeface="宋体" charset="-122"/>
                  </a:endParaRPr>
                </a:p>
              </p:txBody>
            </p:sp>
            <p:sp>
              <p:nvSpPr>
                <p:cNvPr id="34866" name="AutoShape 164"/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charset="2"/>
                    <a:buChar char="v"/>
                    <a:defRPr sz="2800" b="1">
                      <a:solidFill>
                        <a:schemeClr val="tx2"/>
                      </a:solidFill>
                      <a:latin typeface="Verdan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charset="2"/>
                    <a:buChar char="§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solidFill>
                      <a:schemeClr val="tx1"/>
                    </a:solidFill>
                    <a:latin typeface="Arial" charset="0"/>
                    <a:ea typeface="宋体" charset="-122"/>
                  </a:endParaRPr>
                </a:p>
              </p:txBody>
            </p:sp>
          </p:grpSp>
          <p:grpSp>
            <p:nvGrpSpPr>
              <p:cNvPr id="34858" name="Group 165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34859" name="AutoShape 166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charset="2"/>
                    <a:buChar char="v"/>
                    <a:defRPr sz="2800" b="1">
                      <a:solidFill>
                        <a:schemeClr val="tx2"/>
                      </a:solidFill>
                      <a:latin typeface="Verdan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charset="2"/>
                    <a:buChar char="§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solidFill>
                      <a:schemeClr val="tx1"/>
                    </a:solidFill>
                    <a:latin typeface="Arial" charset="0"/>
                    <a:ea typeface="宋体" charset="-122"/>
                  </a:endParaRPr>
                </a:p>
              </p:txBody>
            </p:sp>
            <p:sp>
              <p:nvSpPr>
                <p:cNvPr id="34860" name="AutoShape 167"/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charset="2"/>
                    <a:buChar char="v"/>
                    <a:defRPr sz="2800" b="1">
                      <a:solidFill>
                        <a:schemeClr val="tx2"/>
                      </a:solidFill>
                      <a:latin typeface="Verdan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charset="2"/>
                    <a:buChar char="§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solidFill>
                      <a:schemeClr val="tx1"/>
                    </a:solidFill>
                    <a:latin typeface="Arial" charset="0"/>
                    <a:ea typeface="宋体" charset="-122"/>
                  </a:endParaRPr>
                </a:p>
              </p:txBody>
            </p:sp>
            <p:sp>
              <p:nvSpPr>
                <p:cNvPr id="34861" name="AutoShape 168"/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hlink"/>
                    </a:buClr>
                    <a:buFont typeface="Wingdings" charset="2"/>
                    <a:buChar char="v"/>
                    <a:defRPr sz="2800" b="1">
                      <a:solidFill>
                        <a:schemeClr val="tx2"/>
                      </a:solidFill>
                      <a:latin typeface="Verdan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charset="2"/>
                    <a:buChar char="§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zh-CN" altLang="en-US" sz="1800">
                    <a:solidFill>
                      <a:schemeClr val="tx1"/>
                    </a:solidFill>
                    <a:latin typeface="Arial" charset="0"/>
                    <a:ea typeface="宋体" charset="-122"/>
                  </a:endParaRPr>
                </a:p>
              </p:txBody>
            </p:sp>
            <p:sp>
              <p:nvSpPr>
                <p:cNvPr id="161" name="AutoShape 169"/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scene3d>
                    <a:camera prst="orthographicFront">
                      <a:rot lat="0" lon="0" rev="0"/>
                    </a:camera>
                    <a:lightRig rig="contrasting" dir="t">
                      <a:rot lat="0" lon="0" rev="4500000"/>
                    </a:lightRig>
                  </a:scene3d>
                  <a:sp3d contourW="6350" prstMaterial="metal">
                    <a:bevelT w="127000" h="31750" prst="relaxedInset"/>
                    <a:contourClr>
                      <a:schemeClr val="accent1">
                        <a:shade val="75000"/>
                      </a:schemeClr>
                    </a:contourClr>
                  </a:sp3d>
                </a:bodyPr>
                <a:lstStyle/>
                <a:p>
                  <a:pPr eaLnBrk="1" hangingPunct="1">
                    <a:defRPr/>
                  </a:pPr>
                  <a:r>
                    <a:rPr lang="zh-CN" altLang="en-US" sz="2400" b="1" cap="all" dirty="0">
                      <a:ln w="0"/>
                      <a:solidFill>
                        <a:srgbClr val="010203"/>
                      </a:solidFill>
                      <a:effectLst>
                        <a:reflection blurRad="12700" stA="50000" endPos="50000" dist="5000" dir="5400000" sy="-100000" rotWithShape="0"/>
                      </a:effectLst>
                    </a:rPr>
                    <a:t>团购</a:t>
                  </a:r>
                </a:p>
              </p:txBody>
            </p:sp>
          </p:grpSp>
        </p:grpSp>
        <p:sp>
          <p:nvSpPr>
            <p:cNvPr id="34855" name="Arc 170"/>
            <p:cNvSpPr>
              <a:spLocks/>
            </p:cNvSpPr>
            <p:nvPr/>
          </p:nvSpPr>
          <p:spPr bwMode="gray">
            <a:xfrm rot="3847716">
              <a:off x="1948" y="1107"/>
              <a:ext cx="196" cy="204"/>
            </a:xfrm>
            <a:custGeom>
              <a:avLst/>
              <a:gdLst>
                <a:gd name="T0" fmla="*/ 0 w 43200"/>
                <a:gd name="T1" fmla="*/ 0 h 43155"/>
                <a:gd name="T2" fmla="*/ 0 w 43200"/>
                <a:gd name="T3" fmla="*/ 0 h 43155"/>
                <a:gd name="T4" fmla="*/ 0 w 43200"/>
                <a:gd name="T5" fmla="*/ 0 h 43155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155"/>
                <a:gd name="T11" fmla="*/ 43200 w 43200"/>
                <a:gd name="T12" fmla="*/ 43155 h 431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155" fill="none" extrusionOk="0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</a:path>
                <a:path w="43200" h="43155" stroke="0" extrusionOk="0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  <a:lnTo>
                    <a:pt x="21600" y="21600"/>
                  </a:lnTo>
                  <a:lnTo>
                    <a:pt x="3603" y="33544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prstDash val="sysDot"/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34856" name="Picture 171" descr="light_shadow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740"/>
            <a:stretch>
              <a:fillRect/>
            </a:stretch>
          </p:blipFill>
          <p:spPr bwMode="gray">
            <a:xfrm rot="2569845" flipH="1">
              <a:off x="2015" y="1140"/>
              <a:ext cx="129" cy="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4825" name="AutoShape 172"/>
          <p:cNvSpPr>
            <a:spLocks/>
          </p:cNvSpPr>
          <p:nvPr/>
        </p:nvSpPr>
        <p:spPr bwMode="auto">
          <a:xfrm>
            <a:off x="7177088" y="2141538"/>
            <a:ext cx="1787525" cy="366712"/>
          </a:xfrm>
          <a:prstGeom prst="accentCallout2">
            <a:avLst>
              <a:gd name="adj1" fmla="val 31167"/>
              <a:gd name="adj2" fmla="val -5046"/>
              <a:gd name="adj3" fmla="val 31167"/>
              <a:gd name="adj4" fmla="val -38907"/>
              <a:gd name="adj5" fmla="val -15213"/>
              <a:gd name="adj6" fmla="val -75620"/>
            </a:avLst>
          </a:prstGeom>
          <a:noFill/>
          <a:ln w="9525">
            <a:solidFill>
              <a:schemeClr val="folHlink"/>
            </a:solidFill>
            <a:miter lim="800000"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charset="0"/>
                <a:ea typeface="宋体" charset="-122"/>
              </a:rPr>
              <a:t>1.</a:t>
            </a:r>
            <a:r>
              <a:rPr lang="zh-CN" altLang="en-US" sz="1800">
                <a:latin typeface="Arial" charset="0"/>
                <a:ea typeface="宋体" charset="-122"/>
              </a:rPr>
              <a:t>提出将普通产品变为团购产品请求</a:t>
            </a:r>
            <a:endParaRPr lang="en-US" altLang="zh-CN" sz="1800">
              <a:latin typeface="Arial" charset="0"/>
              <a:ea typeface="宋体" charset="-122"/>
            </a:endParaRPr>
          </a:p>
        </p:txBody>
      </p:sp>
      <p:sp>
        <p:nvSpPr>
          <p:cNvPr id="34826" name="AutoShape 173"/>
          <p:cNvSpPr>
            <a:spLocks/>
          </p:cNvSpPr>
          <p:nvPr/>
        </p:nvSpPr>
        <p:spPr bwMode="auto">
          <a:xfrm>
            <a:off x="6872288" y="3573463"/>
            <a:ext cx="2271712" cy="392112"/>
          </a:xfrm>
          <a:prstGeom prst="accentCallout2">
            <a:avLst>
              <a:gd name="adj1" fmla="val 29148"/>
              <a:gd name="adj2" fmla="val -5046"/>
              <a:gd name="adj3" fmla="val 29148"/>
              <a:gd name="adj4" fmla="val -5046"/>
              <a:gd name="adj5" fmla="val 112551"/>
              <a:gd name="adj6" fmla="val -59833"/>
            </a:avLst>
          </a:prstGeom>
          <a:noFill/>
          <a:ln w="9525">
            <a:solidFill>
              <a:schemeClr val="bg2"/>
            </a:solidFill>
            <a:miter lim="800000"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charset="0"/>
                <a:ea typeface="宋体" charset="-122"/>
              </a:rPr>
              <a:t>1.</a:t>
            </a:r>
            <a:r>
              <a:rPr lang="zh-CN" altLang="en-US" sz="1800">
                <a:latin typeface="Arial" charset="0"/>
                <a:ea typeface="宋体" charset="-122"/>
              </a:rPr>
              <a:t>查看团购产品说明书</a:t>
            </a:r>
            <a:endParaRPr lang="en-US" altLang="zh-CN" sz="1800">
              <a:latin typeface="Arial" charset="0"/>
              <a:ea typeface="宋体" charset="-122"/>
            </a:endParaRP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charset="0"/>
                <a:ea typeface="宋体" charset="-122"/>
              </a:rPr>
              <a:t>2.</a:t>
            </a:r>
            <a:r>
              <a:rPr lang="zh-CN" altLang="en-US" sz="1800">
                <a:latin typeface="Arial" charset="0"/>
                <a:ea typeface="宋体" charset="-122"/>
              </a:rPr>
              <a:t>查看团购产品当前状态</a:t>
            </a:r>
            <a:endParaRPr lang="en-US" altLang="zh-CN" sz="1800">
              <a:latin typeface="Arial" charset="0"/>
              <a:ea typeface="宋体" charset="-122"/>
            </a:endParaRPr>
          </a:p>
        </p:txBody>
      </p:sp>
      <p:sp>
        <p:nvSpPr>
          <p:cNvPr id="34827" name="AutoShape 174"/>
          <p:cNvSpPr>
            <a:spLocks/>
          </p:cNvSpPr>
          <p:nvPr/>
        </p:nvSpPr>
        <p:spPr bwMode="auto">
          <a:xfrm>
            <a:off x="4763" y="1739900"/>
            <a:ext cx="2755900" cy="434975"/>
          </a:xfrm>
          <a:prstGeom prst="accentCallout2">
            <a:avLst>
              <a:gd name="adj1" fmla="val 26278"/>
              <a:gd name="adj2" fmla="val 104782"/>
              <a:gd name="adj3" fmla="val 26278"/>
              <a:gd name="adj4" fmla="val 114843"/>
              <a:gd name="adj5" fmla="val 41815"/>
              <a:gd name="adj6" fmla="val 131745"/>
            </a:avLst>
          </a:prstGeom>
          <a:noFill/>
          <a:ln w="9525">
            <a:solidFill>
              <a:schemeClr val="hlink"/>
            </a:solidFill>
            <a:miter lim="800000"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lnSpc>
                <a:spcPct val="125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charset="0"/>
                <a:ea typeface="宋体" charset="-122"/>
              </a:rPr>
              <a:t>1.</a:t>
            </a:r>
            <a:r>
              <a:rPr lang="zh-CN" altLang="en-US" sz="1800">
                <a:latin typeface="Arial" charset="0"/>
                <a:ea typeface="宋体" charset="-122"/>
              </a:rPr>
              <a:t>首页热门团购列表查看</a:t>
            </a:r>
            <a:endParaRPr lang="en-US" altLang="zh-CN" sz="1800">
              <a:latin typeface="Arial" charset="0"/>
              <a:ea typeface="宋体" charset="-122"/>
            </a:endParaRPr>
          </a:p>
          <a:p>
            <a:pPr algn="ctr">
              <a:lnSpc>
                <a:spcPct val="125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charset="0"/>
                <a:ea typeface="宋体" charset="-122"/>
              </a:rPr>
              <a:t>2.</a:t>
            </a:r>
            <a:r>
              <a:rPr lang="zh-CN" altLang="en-US" sz="1800">
                <a:latin typeface="Arial" charset="0"/>
                <a:ea typeface="宋体" charset="-122"/>
              </a:rPr>
              <a:t>全部团购产品列表查看</a:t>
            </a:r>
            <a:endParaRPr lang="en-US" altLang="zh-CN" sz="1800">
              <a:latin typeface="Arial" charset="0"/>
              <a:ea typeface="宋体" charset="-122"/>
            </a:endParaRPr>
          </a:p>
          <a:p>
            <a:pPr algn="ctr">
              <a:lnSpc>
                <a:spcPct val="125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charset="0"/>
                <a:ea typeface="宋体" charset="-122"/>
              </a:rPr>
              <a:t>3.</a:t>
            </a:r>
            <a:r>
              <a:rPr lang="zh-CN" altLang="en-US" sz="1800">
                <a:latin typeface="Arial" charset="0"/>
                <a:ea typeface="宋体" charset="-122"/>
              </a:rPr>
              <a:t>推荐团购产品列表查看</a:t>
            </a:r>
            <a:r>
              <a:rPr lang="en-US" altLang="zh-CN" sz="1800">
                <a:latin typeface="Arial" charset="0"/>
                <a:ea typeface="宋体" charset="-122"/>
              </a:rPr>
              <a:t> </a:t>
            </a:r>
          </a:p>
        </p:txBody>
      </p:sp>
      <p:sp>
        <p:nvSpPr>
          <p:cNvPr id="34828" name="AutoShape 175"/>
          <p:cNvSpPr>
            <a:spLocks/>
          </p:cNvSpPr>
          <p:nvPr/>
        </p:nvSpPr>
        <p:spPr bwMode="auto">
          <a:xfrm>
            <a:off x="0" y="3725863"/>
            <a:ext cx="1828800" cy="715962"/>
          </a:xfrm>
          <a:prstGeom prst="accentCallout2">
            <a:avLst>
              <a:gd name="adj1" fmla="val 26278"/>
              <a:gd name="adj2" fmla="val 104782"/>
              <a:gd name="adj3" fmla="val 26278"/>
              <a:gd name="adj4" fmla="val 118926"/>
              <a:gd name="adj5" fmla="val -35769"/>
              <a:gd name="adj6" fmla="val 134463"/>
            </a:avLst>
          </a:prstGeom>
          <a:noFill/>
          <a:ln w="9525">
            <a:solidFill>
              <a:schemeClr val="accent2"/>
            </a:solidFill>
            <a:miter lim="800000"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charset="0"/>
                <a:ea typeface="宋体" charset="-122"/>
              </a:rPr>
              <a:t>1.</a:t>
            </a:r>
            <a:r>
              <a:rPr lang="zh-CN" altLang="en-US" sz="1800">
                <a:latin typeface="Arial" charset="0"/>
                <a:ea typeface="宋体" charset="-122"/>
              </a:rPr>
              <a:t>参加理财产品团购</a:t>
            </a:r>
            <a:endParaRPr lang="en-US" altLang="zh-CN" sz="1800">
              <a:latin typeface="Arial" charset="0"/>
              <a:ea typeface="宋体" charset="-122"/>
            </a:endParaRPr>
          </a:p>
        </p:txBody>
      </p:sp>
      <p:sp>
        <p:nvSpPr>
          <p:cNvPr id="34829" name="AutoShape 176"/>
          <p:cNvSpPr>
            <a:spLocks/>
          </p:cNvSpPr>
          <p:nvPr/>
        </p:nvSpPr>
        <p:spPr bwMode="auto">
          <a:xfrm>
            <a:off x="0" y="5032375"/>
            <a:ext cx="2124075" cy="392113"/>
          </a:xfrm>
          <a:prstGeom prst="accentCallout2">
            <a:avLst>
              <a:gd name="adj1" fmla="val 29148"/>
              <a:gd name="adj2" fmla="val 105046"/>
              <a:gd name="adj3" fmla="val 29148"/>
              <a:gd name="adj4" fmla="val 105046"/>
              <a:gd name="adj5" fmla="val 96806"/>
              <a:gd name="adj6" fmla="val 138569"/>
            </a:avLst>
          </a:prstGeom>
          <a:noFill/>
          <a:ln w="9525">
            <a:solidFill>
              <a:schemeClr val="accent1"/>
            </a:solidFill>
            <a:miter lim="800000"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charset="0"/>
                <a:ea typeface="宋体" charset="-122"/>
              </a:rPr>
              <a:t>1.</a:t>
            </a:r>
            <a:r>
              <a:rPr lang="zh-CN" altLang="en-US" sz="1800">
                <a:latin typeface="Arial" charset="0"/>
                <a:ea typeface="宋体" charset="-122"/>
              </a:rPr>
              <a:t>个人团购产品盈亏情况</a:t>
            </a:r>
            <a:endParaRPr lang="en-US" altLang="zh-CN" sz="1800">
              <a:latin typeface="Arial" charset="0"/>
              <a:ea typeface="宋体" charset="-122"/>
            </a:endParaRP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latin typeface="Arial" charset="0"/>
                <a:ea typeface="宋体" charset="-122"/>
              </a:rPr>
              <a:t>2.</a:t>
            </a:r>
            <a:r>
              <a:rPr lang="zh-CN" altLang="en-US" sz="1800">
                <a:latin typeface="Arial" charset="0"/>
                <a:ea typeface="宋体" charset="-122"/>
              </a:rPr>
              <a:t>查看个人注册信息</a:t>
            </a:r>
            <a:endParaRPr lang="en-US" altLang="zh-CN" sz="1800">
              <a:latin typeface="Arial" charset="0"/>
              <a:ea typeface="宋体" charset="-122"/>
            </a:endParaRPr>
          </a:p>
        </p:txBody>
      </p:sp>
      <p:sp>
        <p:nvSpPr>
          <p:cNvPr id="171" name="矩形 170"/>
          <p:cNvSpPr/>
          <p:nvPr/>
        </p:nvSpPr>
        <p:spPr>
          <a:xfrm>
            <a:off x="5176907" y="5301208"/>
            <a:ext cx="3427541" cy="646331"/>
          </a:xfrm>
          <a:prstGeom prst="rect">
            <a:avLst/>
          </a:prstGeom>
        </p:spPr>
        <p:txBody>
          <a:bodyPr wrap="none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eaLnBrk="1" hangingPunct="1">
              <a:defRPr/>
            </a:pPr>
            <a:r>
              <a:rPr lang="zh-CN" altLang="en-US" sz="36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黑体" pitchFamily="2" charset="-122"/>
                <a:ea typeface="黑体" pitchFamily="2" charset="-122"/>
                <a:cs typeface="经典超圆简" pitchFamily="49" charset="-122"/>
              </a:rPr>
              <a:t>团购产品子系统</a:t>
            </a:r>
          </a:p>
        </p:txBody>
      </p:sp>
      <p:sp>
        <p:nvSpPr>
          <p:cNvPr id="34831" name="Line 4"/>
          <p:cNvSpPr>
            <a:spLocks noChangeShapeType="1"/>
          </p:cNvSpPr>
          <p:nvPr/>
        </p:nvSpPr>
        <p:spPr bwMode="gray">
          <a:xfrm>
            <a:off x="2895600" y="3355975"/>
            <a:ext cx="1524000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32" name="Line 5"/>
          <p:cNvSpPr>
            <a:spLocks noChangeShapeType="1"/>
          </p:cNvSpPr>
          <p:nvPr/>
        </p:nvSpPr>
        <p:spPr bwMode="gray">
          <a:xfrm>
            <a:off x="3733800" y="2212975"/>
            <a:ext cx="914400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33" name="Line 6"/>
          <p:cNvSpPr>
            <a:spLocks noChangeShapeType="1"/>
          </p:cNvSpPr>
          <p:nvPr/>
        </p:nvSpPr>
        <p:spPr bwMode="gray">
          <a:xfrm flipH="1">
            <a:off x="3829050" y="3736975"/>
            <a:ext cx="819150" cy="1409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34" name="Line 7"/>
          <p:cNvSpPr>
            <a:spLocks noChangeShapeType="1"/>
          </p:cNvSpPr>
          <p:nvPr/>
        </p:nvSpPr>
        <p:spPr bwMode="gray">
          <a:xfrm>
            <a:off x="5029200" y="3660775"/>
            <a:ext cx="2286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35" name="Line 8"/>
          <p:cNvSpPr>
            <a:spLocks noChangeShapeType="1"/>
          </p:cNvSpPr>
          <p:nvPr/>
        </p:nvSpPr>
        <p:spPr bwMode="gray">
          <a:xfrm flipV="1">
            <a:off x="5029200" y="2365375"/>
            <a:ext cx="53340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36" name="Line 4"/>
          <p:cNvSpPr>
            <a:spLocks noChangeShapeType="1"/>
          </p:cNvSpPr>
          <p:nvPr/>
        </p:nvSpPr>
        <p:spPr bwMode="gray">
          <a:xfrm>
            <a:off x="2895600" y="3355975"/>
            <a:ext cx="1524000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37" name="Line 5"/>
          <p:cNvSpPr>
            <a:spLocks noChangeShapeType="1"/>
          </p:cNvSpPr>
          <p:nvPr/>
        </p:nvSpPr>
        <p:spPr bwMode="gray">
          <a:xfrm>
            <a:off x="3733800" y="2212975"/>
            <a:ext cx="914400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38" name="Line 6"/>
          <p:cNvSpPr>
            <a:spLocks noChangeShapeType="1"/>
          </p:cNvSpPr>
          <p:nvPr/>
        </p:nvSpPr>
        <p:spPr bwMode="gray">
          <a:xfrm flipH="1">
            <a:off x="3829050" y="3736975"/>
            <a:ext cx="819150" cy="1409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39" name="Line 7"/>
          <p:cNvSpPr>
            <a:spLocks noChangeShapeType="1"/>
          </p:cNvSpPr>
          <p:nvPr/>
        </p:nvSpPr>
        <p:spPr bwMode="gray">
          <a:xfrm>
            <a:off x="5029200" y="3660775"/>
            <a:ext cx="2286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40" name="Line 8"/>
          <p:cNvSpPr>
            <a:spLocks noChangeShapeType="1"/>
          </p:cNvSpPr>
          <p:nvPr/>
        </p:nvSpPr>
        <p:spPr bwMode="gray">
          <a:xfrm flipV="1">
            <a:off x="5029200" y="2365375"/>
            <a:ext cx="53340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41" name="Rectangle 178"/>
          <p:cNvSpPr>
            <a:spLocks noChangeArrowheads="1"/>
          </p:cNvSpPr>
          <p:nvPr/>
        </p:nvSpPr>
        <p:spPr bwMode="gray">
          <a:xfrm>
            <a:off x="4889500" y="5192713"/>
            <a:ext cx="42863" cy="741362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pic>
        <p:nvPicPr>
          <p:cNvPr id="193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538" y="1071563"/>
            <a:ext cx="5478462" cy="515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5" y="1214438"/>
            <a:ext cx="5000625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5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238" y="1571625"/>
            <a:ext cx="5211762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6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1857375"/>
            <a:ext cx="4371975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7" name="图片 196" descr="C:\Documents and Settings\Administrator.CHINA-090092B38\桌面\新的截图\各个风险等级产品购买量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963" y="2357438"/>
            <a:ext cx="4872037" cy="235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" name="图片 197" descr="C:\Documents and Settings\Administrator.CHINA-090092B38\桌面\新的截图\个人盈亏情况走势图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650" y="2857500"/>
            <a:ext cx="4959350" cy="257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" name="图片 198" descr="C:\Documents and Settings\Administrator.CHINA-090092B38\桌面\新的截图\个人信息-理财产品盈利报告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167"/>
          <a:stretch>
            <a:fillRect/>
          </a:stretch>
        </p:blipFill>
        <p:spPr bwMode="auto">
          <a:xfrm>
            <a:off x="4184650" y="3286125"/>
            <a:ext cx="4959350" cy="294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0" name="图片 19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61" b="3377"/>
          <a:stretch>
            <a:fillRect/>
          </a:stretch>
        </p:blipFill>
        <p:spPr bwMode="auto">
          <a:xfrm>
            <a:off x="642938" y="1785938"/>
            <a:ext cx="5857875" cy="378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1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1000125"/>
            <a:ext cx="5927725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2" name="图片 20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4" b="2684"/>
          <a:stretch>
            <a:fillRect/>
          </a:stretch>
        </p:blipFill>
        <p:spPr bwMode="auto">
          <a:xfrm>
            <a:off x="285750" y="2000250"/>
            <a:ext cx="5202238" cy="274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5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 tmFilter="0, 0; .2, .5; .8, .5; 1, 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250" autoRev="1" fill="hold"/>
                                        <p:tgtEl>
                                          <p:spTgt spid="1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 tmFilter="0, 0; .2, .5; .8, .5; 1, 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1" dur="250" autoRev="1" fill="hold"/>
                                        <p:tgtEl>
                                          <p:spTgt spid="9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25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25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9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25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25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1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1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4400">
                <a:latin typeface="黑体" charset="-122"/>
                <a:ea typeface="黑体" charset="-122"/>
              </a:rPr>
              <a:t>功 能 介 绍</a:t>
            </a:r>
            <a:r>
              <a:rPr lang="en-US" altLang="zh-CN" sz="4400">
                <a:latin typeface="黑体" charset="-122"/>
                <a:ea typeface="黑体" charset="-122"/>
              </a:rPr>
              <a:t>--</a:t>
            </a:r>
            <a:r>
              <a:rPr lang="zh-CN" altLang="en-US">
                <a:latin typeface="黑体" charset="-122"/>
                <a:ea typeface="黑体" charset="-122"/>
              </a:rPr>
              <a:t>管理员功能介绍</a:t>
            </a:r>
            <a:endParaRPr lang="zh-CN" altLang="en-US" sz="3600">
              <a:latin typeface="黑体" charset="-122"/>
              <a:ea typeface="黑体" charset="-122"/>
            </a:endParaRPr>
          </a:p>
        </p:txBody>
      </p:sp>
      <p:grpSp>
        <p:nvGrpSpPr>
          <p:cNvPr id="4" name="Group 49"/>
          <p:cNvGrpSpPr>
            <a:grpSpLocks/>
          </p:cNvGrpSpPr>
          <p:nvPr/>
        </p:nvGrpSpPr>
        <p:grpSpPr bwMode="auto">
          <a:xfrm>
            <a:off x="3152775" y="2387600"/>
            <a:ext cx="2690813" cy="2592388"/>
            <a:chOff x="1986" y="1504"/>
            <a:chExt cx="1695" cy="1633"/>
          </a:xfrm>
        </p:grpSpPr>
        <p:sp>
          <p:nvSpPr>
            <p:cNvPr id="5" name="Oval 48"/>
            <p:cNvSpPr>
              <a:spLocks noChangeArrowheads="1"/>
            </p:cNvSpPr>
            <p:nvPr/>
          </p:nvSpPr>
          <p:spPr bwMode="auto">
            <a:xfrm>
              <a:off x="2285" y="1765"/>
              <a:ext cx="1126" cy="1089"/>
            </a:xfrm>
            <a:prstGeom prst="ellipse">
              <a:avLst/>
            </a:prstGeom>
            <a:ln>
              <a:noFill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grpSp>
          <p:nvGrpSpPr>
            <p:cNvPr id="35896" name="Group 9"/>
            <p:cNvGrpSpPr>
              <a:grpSpLocks/>
            </p:cNvGrpSpPr>
            <p:nvPr/>
          </p:nvGrpSpPr>
          <p:grpSpPr bwMode="auto">
            <a:xfrm>
              <a:off x="1986" y="1504"/>
              <a:ext cx="1695" cy="1633"/>
              <a:chOff x="1367" y="1026"/>
              <a:chExt cx="3084" cy="2947"/>
            </a:xfrm>
          </p:grpSpPr>
          <p:sp>
            <p:nvSpPr>
              <p:cNvPr id="35899" name="Arc 10"/>
              <p:cNvSpPr>
                <a:spLocks/>
              </p:cNvSpPr>
              <p:nvPr/>
            </p:nvSpPr>
            <p:spPr bwMode="invGray">
              <a:xfrm rot="5400000" flipH="1">
                <a:off x="2326" y="2172"/>
                <a:ext cx="1477" cy="2126"/>
              </a:xfrm>
              <a:custGeom>
                <a:avLst/>
                <a:gdLst>
                  <a:gd name="T0" fmla="*/ 0 w 21600"/>
                  <a:gd name="T1" fmla="*/ 0 h 29835"/>
                  <a:gd name="T2" fmla="*/ 0 w 21600"/>
                  <a:gd name="T3" fmla="*/ 0 h 29835"/>
                  <a:gd name="T4" fmla="*/ 0 w 21600"/>
                  <a:gd name="T5" fmla="*/ 0 h 29835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835"/>
                  <a:gd name="T11" fmla="*/ 21600 w 21600"/>
                  <a:gd name="T12" fmla="*/ 29835 h 2983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835" fill="none" extrusionOk="0">
                    <a:moveTo>
                      <a:pt x="4176" y="29835"/>
                    </a:moveTo>
                    <a:cubicBezTo>
                      <a:pt x="1463" y="26131"/>
                      <a:pt x="0" y="21659"/>
                      <a:pt x="0" y="17068"/>
                    </a:cubicBezTo>
                    <a:cubicBezTo>
                      <a:pt x="-1" y="10392"/>
                      <a:pt x="3086" y="4091"/>
                      <a:pt x="8362" y="0"/>
                    </a:cubicBezTo>
                  </a:path>
                  <a:path w="21600" h="29835" stroke="0" extrusionOk="0">
                    <a:moveTo>
                      <a:pt x="4176" y="29835"/>
                    </a:moveTo>
                    <a:cubicBezTo>
                      <a:pt x="1463" y="26131"/>
                      <a:pt x="0" y="21659"/>
                      <a:pt x="0" y="17068"/>
                    </a:cubicBezTo>
                    <a:cubicBezTo>
                      <a:pt x="-1" y="10392"/>
                      <a:pt x="3086" y="4091"/>
                      <a:pt x="8362" y="0"/>
                    </a:cubicBezTo>
                    <a:lnTo>
                      <a:pt x="21600" y="17068"/>
                    </a:lnTo>
                    <a:lnTo>
                      <a:pt x="4176" y="29835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tx1"/>
                </a:solidFill>
                <a:prstDash val="sysDot"/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900" name="Arc 11"/>
              <p:cNvSpPr>
                <a:spLocks/>
              </p:cNvSpPr>
              <p:nvPr/>
            </p:nvSpPr>
            <p:spPr bwMode="invGray">
              <a:xfrm rot="5400000" flipH="1">
                <a:off x="893" y="1751"/>
                <a:ext cx="2487" cy="1539"/>
              </a:xfrm>
              <a:custGeom>
                <a:avLst/>
                <a:gdLst>
                  <a:gd name="T0" fmla="*/ 0 w 36369"/>
                  <a:gd name="T1" fmla="*/ 0 h 21600"/>
                  <a:gd name="T2" fmla="*/ 0 w 36369"/>
                  <a:gd name="T3" fmla="*/ 0 h 21600"/>
                  <a:gd name="T4" fmla="*/ 0 w 36369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6369"/>
                  <a:gd name="T10" fmla="*/ 0 h 21600"/>
                  <a:gd name="T11" fmla="*/ 36369 w 36369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6369" h="21600" fill="none" extrusionOk="0">
                    <a:moveTo>
                      <a:pt x="36368" y="11956"/>
                    </a:moveTo>
                    <a:cubicBezTo>
                      <a:pt x="32365" y="17980"/>
                      <a:pt x="25612" y="21599"/>
                      <a:pt x="18380" y="21600"/>
                    </a:cubicBezTo>
                    <a:cubicBezTo>
                      <a:pt x="10889" y="21600"/>
                      <a:pt x="3933" y="17719"/>
                      <a:pt x="-1" y="11345"/>
                    </a:cubicBezTo>
                  </a:path>
                  <a:path w="36369" h="21600" stroke="0" extrusionOk="0">
                    <a:moveTo>
                      <a:pt x="36368" y="11956"/>
                    </a:moveTo>
                    <a:cubicBezTo>
                      <a:pt x="32365" y="17980"/>
                      <a:pt x="25612" y="21599"/>
                      <a:pt x="18380" y="21600"/>
                    </a:cubicBezTo>
                    <a:cubicBezTo>
                      <a:pt x="10889" y="21600"/>
                      <a:pt x="3933" y="17719"/>
                      <a:pt x="-1" y="11345"/>
                    </a:cubicBezTo>
                    <a:lnTo>
                      <a:pt x="18380" y="0"/>
                    </a:lnTo>
                    <a:lnTo>
                      <a:pt x="36368" y="11956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tx1"/>
                </a:solidFill>
                <a:prstDash val="sysDot"/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901" name="Arc 12"/>
              <p:cNvSpPr>
                <a:spLocks/>
              </p:cNvSpPr>
              <p:nvPr/>
            </p:nvSpPr>
            <p:spPr bwMode="invGray">
              <a:xfrm rot="5400000" flipH="1">
                <a:off x="2152" y="871"/>
                <a:ext cx="1477" cy="1788"/>
              </a:xfrm>
              <a:custGeom>
                <a:avLst/>
                <a:gdLst>
                  <a:gd name="T0" fmla="*/ 0 w 21600"/>
                  <a:gd name="T1" fmla="*/ 0 h 25100"/>
                  <a:gd name="T2" fmla="*/ 0 w 21600"/>
                  <a:gd name="T3" fmla="*/ 0 h 25100"/>
                  <a:gd name="T4" fmla="*/ 0 w 21600"/>
                  <a:gd name="T5" fmla="*/ 0 h 251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5100"/>
                  <a:gd name="T11" fmla="*/ 21600 w 21600"/>
                  <a:gd name="T12" fmla="*/ 25100 h 251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5100" fill="none" extrusionOk="0">
                    <a:moveTo>
                      <a:pt x="17687" y="0"/>
                    </a:moveTo>
                    <a:cubicBezTo>
                      <a:pt x="20234" y="3632"/>
                      <a:pt x="21600" y="7961"/>
                      <a:pt x="21600" y="12398"/>
                    </a:cubicBezTo>
                    <a:cubicBezTo>
                      <a:pt x="21600" y="16962"/>
                      <a:pt x="20154" y="21408"/>
                      <a:pt x="17470" y="25100"/>
                    </a:cubicBezTo>
                  </a:path>
                  <a:path w="21600" h="25100" stroke="0" extrusionOk="0">
                    <a:moveTo>
                      <a:pt x="17687" y="0"/>
                    </a:moveTo>
                    <a:cubicBezTo>
                      <a:pt x="20234" y="3632"/>
                      <a:pt x="21600" y="7961"/>
                      <a:pt x="21600" y="12398"/>
                    </a:cubicBezTo>
                    <a:cubicBezTo>
                      <a:pt x="21600" y="16962"/>
                      <a:pt x="20154" y="21408"/>
                      <a:pt x="17470" y="25100"/>
                    </a:cubicBezTo>
                    <a:lnTo>
                      <a:pt x="0" y="12398"/>
                    </a:lnTo>
                    <a:lnTo>
                      <a:pt x="17687" y="0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tx1"/>
                </a:solidFill>
                <a:prstDash val="sysDot"/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902" name="Arc 13"/>
              <p:cNvSpPr>
                <a:spLocks/>
              </p:cNvSpPr>
              <p:nvPr/>
            </p:nvSpPr>
            <p:spPr bwMode="invGray">
              <a:xfrm rot="5400000" flipH="1">
                <a:off x="2557" y="1628"/>
                <a:ext cx="2250" cy="1539"/>
              </a:xfrm>
              <a:custGeom>
                <a:avLst/>
                <a:gdLst>
                  <a:gd name="T0" fmla="*/ 0 w 32922"/>
                  <a:gd name="T1" fmla="*/ 0 h 21600"/>
                  <a:gd name="T2" fmla="*/ 0 w 32922"/>
                  <a:gd name="T3" fmla="*/ 0 h 21600"/>
                  <a:gd name="T4" fmla="*/ 0 w 32922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2922"/>
                  <a:gd name="T10" fmla="*/ 0 h 21600"/>
                  <a:gd name="T11" fmla="*/ 32922 w 32922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922" h="21600" fill="none" extrusionOk="0">
                    <a:moveTo>
                      <a:pt x="-1" y="5871"/>
                    </a:moveTo>
                    <a:cubicBezTo>
                      <a:pt x="4006" y="2100"/>
                      <a:pt x="9302" y="-1"/>
                      <a:pt x="14805" y="0"/>
                    </a:cubicBezTo>
                    <a:cubicBezTo>
                      <a:pt x="22120" y="0"/>
                      <a:pt x="28938" y="3702"/>
                      <a:pt x="32922" y="9838"/>
                    </a:cubicBezTo>
                  </a:path>
                  <a:path w="32922" h="21600" stroke="0" extrusionOk="0">
                    <a:moveTo>
                      <a:pt x="-1" y="5871"/>
                    </a:moveTo>
                    <a:cubicBezTo>
                      <a:pt x="4006" y="2100"/>
                      <a:pt x="9302" y="-1"/>
                      <a:pt x="14805" y="0"/>
                    </a:cubicBezTo>
                    <a:cubicBezTo>
                      <a:pt x="22120" y="0"/>
                      <a:pt x="28938" y="3702"/>
                      <a:pt x="32922" y="9838"/>
                    </a:cubicBezTo>
                    <a:lnTo>
                      <a:pt x="14805" y="21600"/>
                    </a:lnTo>
                    <a:lnTo>
                      <a:pt x="-1" y="5871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tx1"/>
                </a:solidFill>
                <a:prstDash val="sysDot"/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5897" name="Oval 14"/>
            <p:cNvSpPr>
              <a:spLocks noChangeArrowheads="1"/>
            </p:cNvSpPr>
            <p:nvPr/>
          </p:nvSpPr>
          <p:spPr bwMode="gray">
            <a:xfrm>
              <a:off x="2150" y="1656"/>
              <a:ext cx="1381" cy="132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charset="2"/>
                <a:buChar char="v"/>
                <a:defRPr sz="2800" b="1">
                  <a:solidFill>
                    <a:schemeClr val="tx2"/>
                  </a:solidFill>
                  <a:latin typeface="Verdan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5898" name="Rectangle 17"/>
            <p:cNvSpPr>
              <a:spLocks noChangeArrowheads="1"/>
            </p:cNvSpPr>
            <p:nvPr/>
          </p:nvSpPr>
          <p:spPr bwMode="auto">
            <a:xfrm>
              <a:off x="2402" y="2024"/>
              <a:ext cx="892" cy="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charset="2"/>
                <a:buChar char="v"/>
                <a:defRPr sz="2800" b="1">
                  <a:solidFill>
                    <a:schemeClr val="tx2"/>
                  </a:solidFill>
                  <a:latin typeface="Verdan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3200">
                  <a:solidFill>
                    <a:srgbClr val="010203"/>
                  </a:solidFill>
                  <a:latin typeface="Arial" charset="0"/>
                  <a:ea typeface="黑体" charset="-122"/>
                </a:rPr>
                <a:t>系统</a:t>
              </a:r>
              <a:endParaRPr lang="en-US" altLang="zh-CN" sz="3200">
                <a:solidFill>
                  <a:srgbClr val="010203"/>
                </a:solidFill>
                <a:latin typeface="Arial" charset="0"/>
                <a:ea typeface="黑体" charset="-122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3200">
                  <a:solidFill>
                    <a:srgbClr val="010203"/>
                  </a:solidFill>
                  <a:latin typeface="Arial" charset="0"/>
                  <a:ea typeface="黑体" charset="-122"/>
                </a:rPr>
                <a:t>管理员</a:t>
              </a:r>
            </a:p>
          </p:txBody>
        </p:sp>
      </p:grpSp>
      <p:sp>
        <p:nvSpPr>
          <p:cNvPr id="13" name="AutoShape 20"/>
          <p:cNvSpPr>
            <a:spLocks noChangeArrowheads="1"/>
          </p:cNvSpPr>
          <p:nvPr/>
        </p:nvSpPr>
        <p:spPr bwMode="auto">
          <a:xfrm>
            <a:off x="2123728" y="3140968"/>
            <a:ext cx="1008112" cy="1152128"/>
          </a:xfrm>
          <a:prstGeom prst="leftArrow">
            <a:avLst>
              <a:gd name="adj1" fmla="val 54083"/>
              <a:gd name="adj2" fmla="val 49907"/>
            </a:avLst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eaLnBrk="1" hangingPunct="1">
              <a:defRPr/>
            </a:pPr>
            <a:r>
              <a:rPr lang="zh-CN" altLang="en-US" sz="2500" b="1" dirty="0">
                <a:solidFill>
                  <a:srgbClr val="010203"/>
                </a:solidFill>
                <a:latin typeface="黑体" pitchFamily="2" charset="-122"/>
                <a:ea typeface="黑体" pitchFamily="2" charset="-122"/>
              </a:rPr>
              <a:t>前台  </a:t>
            </a:r>
          </a:p>
        </p:txBody>
      </p:sp>
      <p:sp>
        <p:nvSpPr>
          <p:cNvPr id="14" name="AutoShape 19"/>
          <p:cNvSpPr>
            <a:spLocks noChangeArrowheads="1"/>
          </p:cNvSpPr>
          <p:nvPr/>
        </p:nvSpPr>
        <p:spPr bwMode="auto">
          <a:xfrm>
            <a:off x="5889625" y="3067869"/>
            <a:ext cx="986631" cy="1297235"/>
          </a:xfrm>
          <a:prstGeom prst="rightArrow">
            <a:avLst>
              <a:gd name="adj1" fmla="val 49935"/>
              <a:gd name="adj2" fmla="val 42648"/>
            </a:avLst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eaLnBrk="1" hangingPunct="1">
              <a:defRPr/>
            </a:pPr>
            <a:r>
              <a:rPr lang="zh-CN" altLang="en-US" sz="2500" b="1" dirty="0">
                <a:solidFill>
                  <a:srgbClr val="010203"/>
                </a:solidFill>
                <a:latin typeface="黑体" pitchFamily="2" charset="-122"/>
                <a:ea typeface="黑体" pitchFamily="2" charset="-122"/>
              </a:rPr>
              <a:t>后台</a:t>
            </a:r>
          </a:p>
        </p:txBody>
      </p:sp>
      <p:grpSp>
        <p:nvGrpSpPr>
          <p:cNvPr id="15" name="Group 47"/>
          <p:cNvGrpSpPr>
            <a:grpSpLocks/>
          </p:cNvGrpSpPr>
          <p:nvPr/>
        </p:nvGrpSpPr>
        <p:grpSpPr bwMode="auto">
          <a:xfrm>
            <a:off x="382588" y="1484313"/>
            <a:ext cx="1741487" cy="4897437"/>
            <a:chOff x="241" y="1078"/>
            <a:chExt cx="917" cy="2421"/>
          </a:xfrm>
        </p:grpSpPr>
        <p:sp>
          <p:nvSpPr>
            <p:cNvPr id="16" name="AutoShape 23"/>
            <p:cNvSpPr>
              <a:spLocks noChangeArrowheads="1"/>
            </p:cNvSpPr>
            <p:nvPr/>
          </p:nvSpPr>
          <p:spPr bwMode="gray">
            <a:xfrm>
              <a:off x="241" y="1078"/>
              <a:ext cx="917" cy="2421"/>
            </a:xfrm>
            <a:prstGeom prst="roundRect">
              <a:avLst>
                <a:gd name="adj" fmla="val 9991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7" name="Oval 27"/>
            <p:cNvSpPr>
              <a:spLocks noChangeArrowheads="1"/>
            </p:cNvSpPr>
            <p:nvPr/>
          </p:nvSpPr>
          <p:spPr bwMode="gray">
            <a:xfrm>
              <a:off x="341" y="1122"/>
              <a:ext cx="725" cy="45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8" name="Oval 28"/>
            <p:cNvSpPr>
              <a:spLocks noChangeArrowheads="1"/>
            </p:cNvSpPr>
            <p:nvPr/>
          </p:nvSpPr>
          <p:spPr bwMode="gray">
            <a:xfrm>
              <a:off x="357" y="1719"/>
              <a:ext cx="725" cy="454"/>
            </a:xfrm>
            <a:prstGeom prst="ellipse">
              <a:avLst/>
            </a:prstGeom>
            <a:solidFill>
              <a:srgbClr val="669900"/>
            </a:solidFill>
            <a:ln>
              <a:noFill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9" name="Oval 29"/>
            <p:cNvSpPr>
              <a:spLocks noChangeArrowheads="1"/>
            </p:cNvSpPr>
            <p:nvPr/>
          </p:nvSpPr>
          <p:spPr bwMode="gray">
            <a:xfrm>
              <a:off x="357" y="2938"/>
              <a:ext cx="725" cy="454"/>
            </a:xfrm>
            <a:prstGeom prst="ellipse">
              <a:avLst/>
            </a:prstGeom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5890" name="Rectangle 33"/>
            <p:cNvSpPr>
              <a:spLocks noChangeArrowheads="1"/>
            </p:cNvSpPr>
            <p:nvPr/>
          </p:nvSpPr>
          <p:spPr bwMode="auto">
            <a:xfrm>
              <a:off x="400" y="1185"/>
              <a:ext cx="637" cy="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charset="2"/>
                <a:buChar char="v"/>
                <a:defRPr sz="2800" b="1">
                  <a:solidFill>
                    <a:schemeClr val="tx2"/>
                  </a:solidFill>
                  <a:latin typeface="Verdan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b="0">
                  <a:solidFill>
                    <a:srgbClr val="010203"/>
                  </a:solidFill>
                  <a:latin typeface="Arial" charset="0"/>
                  <a:ea typeface="黑体" charset="-122"/>
                </a:rPr>
                <a:t>生成各类</a:t>
              </a:r>
              <a:endParaRPr lang="en-US" altLang="zh-CN" sz="2000" b="0">
                <a:solidFill>
                  <a:srgbClr val="010203"/>
                </a:solidFill>
                <a:latin typeface="Arial" charset="0"/>
                <a:ea typeface="黑体" charset="-122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b="0">
                  <a:solidFill>
                    <a:srgbClr val="010203"/>
                  </a:solidFill>
                  <a:latin typeface="Arial" charset="0"/>
                  <a:ea typeface="黑体" charset="-122"/>
                </a:rPr>
                <a:t>上报图表</a:t>
              </a:r>
            </a:p>
          </p:txBody>
        </p:sp>
        <p:sp>
          <p:nvSpPr>
            <p:cNvPr id="35891" name="Rectangle 34"/>
            <p:cNvSpPr>
              <a:spLocks noChangeArrowheads="1"/>
            </p:cNvSpPr>
            <p:nvPr/>
          </p:nvSpPr>
          <p:spPr bwMode="auto">
            <a:xfrm>
              <a:off x="424" y="1780"/>
              <a:ext cx="637" cy="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charset="2"/>
                <a:buChar char="v"/>
                <a:defRPr sz="2800" b="1">
                  <a:solidFill>
                    <a:schemeClr val="tx2"/>
                  </a:solidFill>
                  <a:latin typeface="Verdan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b="0">
                  <a:solidFill>
                    <a:srgbClr val="010203"/>
                  </a:solidFill>
                  <a:latin typeface="Arial" charset="0"/>
                  <a:ea typeface="黑体" charset="-122"/>
                </a:rPr>
                <a:t>自管理员</a:t>
              </a:r>
              <a:endParaRPr lang="en-US" altLang="zh-CN" sz="2000" b="0">
                <a:solidFill>
                  <a:srgbClr val="010203"/>
                </a:solidFill>
                <a:latin typeface="Arial" charset="0"/>
                <a:ea typeface="黑体" charset="-122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b="0">
                  <a:solidFill>
                    <a:srgbClr val="010203"/>
                  </a:solidFill>
                  <a:latin typeface="Arial" charset="0"/>
                  <a:ea typeface="黑体" charset="-122"/>
                </a:rPr>
                <a:t>权限管理</a:t>
              </a:r>
            </a:p>
          </p:txBody>
        </p:sp>
        <p:sp>
          <p:nvSpPr>
            <p:cNvPr id="35892" name="Rectangle 35"/>
            <p:cNvSpPr>
              <a:spLocks noChangeArrowheads="1"/>
            </p:cNvSpPr>
            <p:nvPr/>
          </p:nvSpPr>
          <p:spPr bwMode="auto">
            <a:xfrm>
              <a:off x="418" y="2997"/>
              <a:ext cx="637" cy="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charset="2"/>
                <a:buChar char="v"/>
                <a:defRPr sz="2800" b="1">
                  <a:solidFill>
                    <a:schemeClr val="tx2"/>
                  </a:solidFill>
                  <a:latin typeface="Verdan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b="0">
                  <a:solidFill>
                    <a:srgbClr val="010203"/>
                  </a:solidFill>
                  <a:latin typeface="Arial" charset="0"/>
                  <a:ea typeface="黑体" charset="-122"/>
                </a:rPr>
                <a:t>网站各类</a:t>
              </a:r>
              <a:endParaRPr lang="en-US" altLang="zh-CN" sz="2000" b="0">
                <a:solidFill>
                  <a:srgbClr val="010203"/>
                </a:solidFill>
                <a:latin typeface="Arial" charset="0"/>
                <a:ea typeface="黑体" charset="-122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b="0">
                  <a:solidFill>
                    <a:srgbClr val="010203"/>
                  </a:solidFill>
                  <a:latin typeface="Arial" charset="0"/>
                  <a:ea typeface="黑体" charset="-122"/>
                </a:rPr>
                <a:t>新闻管理</a:t>
              </a:r>
            </a:p>
          </p:txBody>
        </p:sp>
      </p:grpSp>
      <p:grpSp>
        <p:nvGrpSpPr>
          <p:cNvPr id="23" name="Group 46"/>
          <p:cNvGrpSpPr>
            <a:grpSpLocks/>
          </p:cNvGrpSpPr>
          <p:nvPr/>
        </p:nvGrpSpPr>
        <p:grpSpPr bwMode="auto">
          <a:xfrm>
            <a:off x="6875463" y="1196975"/>
            <a:ext cx="1744662" cy="5400675"/>
            <a:chOff x="4513" y="1071"/>
            <a:chExt cx="917" cy="2421"/>
          </a:xfrm>
        </p:grpSpPr>
        <p:sp>
          <p:nvSpPr>
            <p:cNvPr id="24" name="AutoShape 36"/>
            <p:cNvSpPr>
              <a:spLocks noChangeArrowheads="1"/>
            </p:cNvSpPr>
            <p:nvPr/>
          </p:nvSpPr>
          <p:spPr bwMode="gray">
            <a:xfrm>
              <a:off x="4513" y="1071"/>
              <a:ext cx="917" cy="2421"/>
            </a:xfrm>
            <a:prstGeom prst="roundRect">
              <a:avLst>
                <a:gd name="adj" fmla="val 9991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5" name="Oval 37"/>
            <p:cNvSpPr>
              <a:spLocks noChangeArrowheads="1"/>
            </p:cNvSpPr>
            <p:nvPr/>
          </p:nvSpPr>
          <p:spPr bwMode="gray">
            <a:xfrm>
              <a:off x="4589" y="1071"/>
              <a:ext cx="725" cy="42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6" name="Oval 38"/>
            <p:cNvSpPr>
              <a:spLocks noChangeArrowheads="1"/>
            </p:cNvSpPr>
            <p:nvPr/>
          </p:nvSpPr>
          <p:spPr bwMode="gray">
            <a:xfrm>
              <a:off x="4589" y="2005"/>
              <a:ext cx="725" cy="422"/>
            </a:xfrm>
            <a:prstGeom prst="ellipse">
              <a:avLst/>
            </a:prstGeom>
            <a:solidFill>
              <a:srgbClr val="598600"/>
            </a:solidFill>
            <a:ln>
              <a:noFill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7" name="Oval 39"/>
            <p:cNvSpPr>
              <a:spLocks noChangeArrowheads="1"/>
            </p:cNvSpPr>
            <p:nvPr/>
          </p:nvSpPr>
          <p:spPr bwMode="gray">
            <a:xfrm>
              <a:off x="4589" y="2976"/>
              <a:ext cx="725" cy="420"/>
            </a:xfrm>
            <a:prstGeom prst="ellipse">
              <a:avLst/>
            </a:prstGeom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5875" name="Rectangle 40"/>
            <p:cNvSpPr>
              <a:spLocks noChangeArrowheads="1"/>
            </p:cNvSpPr>
            <p:nvPr/>
          </p:nvSpPr>
          <p:spPr bwMode="auto">
            <a:xfrm>
              <a:off x="4643" y="1132"/>
              <a:ext cx="636" cy="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charset="2"/>
                <a:buChar char="v"/>
                <a:defRPr sz="2800" b="1">
                  <a:solidFill>
                    <a:schemeClr val="tx2"/>
                  </a:solidFill>
                  <a:latin typeface="Verdan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b="0">
                  <a:solidFill>
                    <a:srgbClr val="010203"/>
                  </a:solidFill>
                  <a:latin typeface="Arial" charset="0"/>
                  <a:ea typeface="黑体" charset="-122"/>
                </a:rPr>
                <a:t>生成各类</a:t>
              </a:r>
              <a:endParaRPr lang="en-US" altLang="zh-CN" sz="2000" b="0">
                <a:solidFill>
                  <a:srgbClr val="010203"/>
                </a:solidFill>
                <a:latin typeface="Arial" charset="0"/>
                <a:ea typeface="黑体" charset="-122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b="0">
                  <a:solidFill>
                    <a:srgbClr val="010203"/>
                  </a:solidFill>
                  <a:latin typeface="Arial" charset="0"/>
                  <a:ea typeface="黑体" charset="-122"/>
                </a:rPr>
                <a:t>上报报表</a:t>
              </a:r>
            </a:p>
          </p:txBody>
        </p:sp>
        <p:sp>
          <p:nvSpPr>
            <p:cNvPr id="35876" name="Rectangle 41"/>
            <p:cNvSpPr>
              <a:spLocks noChangeArrowheads="1"/>
            </p:cNvSpPr>
            <p:nvPr/>
          </p:nvSpPr>
          <p:spPr bwMode="auto">
            <a:xfrm>
              <a:off x="4664" y="2072"/>
              <a:ext cx="636" cy="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charset="2"/>
                <a:buChar char="v"/>
                <a:defRPr sz="2800" b="1">
                  <a:solidFill>
                    <a:schemeClr val="tx2"/>
                  </a:solidFill>
                  <a:latin typeface="Verdan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b="0">
                  <a:solidFill>
                    <a:srgbClr val="010203"/>
                  </a:solidFill>
                  <a:latin typeface="Arial" charset="0"/>
                  <a:ea typeface="黑体" charset="-122"/>
                </a:rPr>
                <a:t>理财产品</a:t>
              </a:r>
              <a:endParaRPr lang="en-US" altLang="zh-CN" sz="2000" b="0">
                <a:solidFill>
                  <a:srgbClr val="010203"/>
                </a:solidFill>
                <a:latin typeface="Arial" charset="0"/>
                <a:ea typeface="黑体" charset="-122"/>
              </a:endParaRP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b="0">
                  <a:solidFill>
                    <a:srgbClr val="010203"/>
                  </a:solidFill>
                  <a:latin typeface="Arial" charset="0"/>
                  <a:ea typeface="黑体" charset="-122"/>
                </a:rPr>
                <a:t>信息管理</a:t>
              </a:r>
            </a:p>
          </p:txBody>
        </p:sp>
        <p:sp>
          <p:nvSpPr>
            <p:cNvPr id="35877" name="Rectangle 42"/>
            <p:cNvSpPr>
              <a:spLocks noChangeArrowheads="1"/>
            </p:cNvSpPr>
            <p:nvPr/>
          </p:nvSpPr>
          <p:spPr bwMode="auto">
            <a:xfrm>
              <a:off x="4639" y="3040"/>
              <a:ext cx="636" cy="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charset="2"/>
                <a:buChar char="v"/>
                <a:defRPr sz="2800" b="1">
                  <a:solidFill>
                    <a:schemeClr val="tx2"/>
                  </a:solidFill>
                  <a:latin typeface="Verdan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b="0">
                  <a:solidFill>
                    <a:srgbClr val="010203"/>
                  </a:solidFill>
                  <a:latin typeface="Arial" charset="0"/>
                  <a:ea typeface="黑体" charset="-122"/>
                </a:rPr>
                <a:t>用户</a:t>
              </a:r>
              <a:endParaRPr lang="en-US" altLang="zh-CN" sz="2000" b="0">
                <a:solidFill>
                  <a:srgbClr val="010203"/>
                </a:solidFill>
                <a:latin typeface="Arial" charset="0"/>
                <a:ea typeface="黑体" charset="-122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b="0">
                  <a:solidFill>
                    <a:srgbClr val="010203"/>
                  </a:solidFill>
                  <a:latin typeface="Arial" charset="0"/>
                  <a:ea typeface="黑体" charset="-122"/>
                </a:rPr>
                <a:t>信息管理</a:t>
              </a:r>
            </a:p>
          </p:txBody>
        </p:sp>
      </p:grpSp>
      <p:sp>
        <p:nvSpPr>
          <p:cNvPr id="31" name="Oval 27"/>
          <p:cNvSpPr>
            <a:spLocks noChangeArrowheads="1"/>
          </p:cNvSpPr>
          <p:nvPr/>
        </p:nvSpPr>
        <p:spPr bwMode="gray">
          <a:xfrm>
            <a:off x="603129" y="4022940"/>
            <a:ext cx="1376583" cy="91822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eaLnBrk="1" hangingPunct="1">
              <a:defRPr/>
            </a:pPr>
            <a:endParaRPr lang="zh-CN" altLang="en-US" dirty="0">
              <a:solidFill>
                <a:srgbClr val="92D050"/>
              </a:solidFill>
              <a:ea typeface="宋体" pitchFamily="2" charset="-122"/>
            </a:endParaRPr>
          </a:p>
        </p:txBody>
      </p:sp>
      <p:sp>
        <p:nvSpPr>
          <p:cNvPr id="32" name="Oval 37"/>
          <p:cNvSpPr>
            <a:spLocks noChangeArrowheads="1"/>
          </p:cNvSpPr>
          <p:nvPr/>
        </p:nvSpPr>
        <p:spPr bwMode="gray">
          <a:xfrm>
            <a:off x="7020272" y="2276872"/>
            <a:ext cx="1378740" cy="904725"/>
          </a:xfrm>
          <a:prstGeom prst="ellipse">
            <a:avLst/>
          </a:prstGeom>
          <a:solidFill>
            <a:srgbClr val="336699"/>
          </a:solidFill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eaLnBrk="1" hangingPunct="1"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33" name="Oval 37"/>
          <p:cNvSpPr>
            <a:spLocks noChangeArrowheads="1"/>
          </p:cNvSpPr>
          <p:nvPr/>
        </p:nvSpPr>
        <p:spPr bwMode="gray">
          <a:xfrm>
            <a:off x="7020272" y="4365104"/>
            <a:ext cx="1378740" cy="904725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eaLnBrk="1" hangingPunct="1"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35861" name="Rectangle 34"/>
          <p:cNvSpPr>
            <a:spLocks noChangeArrowheads="1"/>
          </p:cNvSpPr>
          <p:nvPr/>
        </p:nvSpPr>
        <p:spPr bwMode="auto">
          <a:xfrm>
            <a:off x="712788" y="4156075"/>
            <a:ext cx="12112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0">
                <a:solidFill>
                  <a:srgbClr val="010203"/>
                </a:solidFill>
                <a:latin typeface="Arial" charset="0"/>
                <a:ea typeface="黑体" charset="-122"/>
              </a:rPr>
              <a:t>网站图片</a:t>
            </a:r>
            <a:endParaRPr lang="en-US" altLang="zh-CN" sz="2000" b="0">
              <a:solidFill>
                <a:srgbClr val="010203"/>
              </a:solidFill>
              <a:latin typeface="Arial" charset="0"/>
              <a:ea typeface="黑体" charset="-122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0">
                <a:solidFill>
                  <a:srgbClr val="010203"/>
                </a:solidFill>
                <a:latin typeface="Arial" charset="0"/>
                <a:ea typeface="黑体" charset="-122"/>
              </a:rPr>
              <a:t>广告管理</a:t>
            </a:r>
          </a:p>
        </p:txBody>
      </p:sp>
      <p:sp>
        <p:nvSpPr>
          <p:cNvPr id="35862" name="Rectangle 40"/>
          <p:cNvSpPr>
            <a:spLocks noChangeArrowheads="1"/>
          </p:cNvSpPr>
          <p:nvPr/>
        </p:nvSpPr>
        <p:spPr bwMode="auto">
          <a:xfrm>
            <a:off x="7164388" y="2420938"/>
            <a:ext cx="12112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0">
                <a:solidFill>
                  <a:srgbClr val="010203"/>
                </a:solidFill>
                <a:latin typeface="Arial" charset="0"/>
                <a:ea typeface="黑体" charset="-122"/>
              </a:rPr>
              <a:t>团购产品</a:t>
            </a:r>
            <a:endParaRPr lang="en-US" altLang="zh-CN" sz="2000" b="0">
              <a:solidFill>
                <a:srgbClr val="010203"/>
              </a:solidFill>
              <a:latin typeface="Arial" charset="0"/>
              <a:ea typeface="黑体" charset="-122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0">
                <a:solidFill>
                  <a:srgbClr val="010203"/>
                </a:solidFill>
                <a:latin typeface="Arial" charset="0"/>
                <a:ea typeface="黑体" charset="-122"/>
              </a:rPr>
              <a:t>信息管理</a:t>
            </a:r>
            <a:endParaRPr lang="en-US" altLang="zh-CN" sz="2000" b="0">
              <a:solidFill>
                <a:srgbClr val="010203"/>
              </a:solidFill>
              <a:latin typeface="Arial" charset="0"/>
              <a:ea typeface="黑体" charset="-122"/>
            </a:endParaRPr>
          </a:p>
        </p:txBody>
      </p:sp>
      <p:sp>
        <p:nvSpPr>
          <p:cNvPr id="35863" name="Rectangle 41"/>
          <p:cNvSpPr>
            <a:spLocks noChangeArrowheads="1"/>
          </p:cNvSpPr>
          <p:nvPr/>
        </p:nvSpPr>
        <p:spPr bwMode="auto">
          <a:xfrm>
            <a:off x="7085013" y="4481513"/>
            <a:ext cx="12096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0">
                <a:solidFill>
                  <a:srgbClr val="010203"/>
                </a:solidFill>
                <a:latin typeface="Arial" charset="0"/>
                <a:ea typeface="黑体" charset="-122"/>
              </a:rPr>
              <a:t>管理员</a:t>
            </a:r>
            <a:endParaRPr lang="en-US" altLang="zh-CN" sz="2000" b="0">
              <a:solidFill>
                <a:srgbClr val="010203"/>
              </a:solidFill>
              <a:latin typeface="Arial" charset="0"/>
              <a:ea typeface="黑体" charset="-122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b="0">
                <a:solidFill>
                  <a:srgbClr val="010203"/>
                </a:solidFill>
                <a:latin typeface="Arial" charset="0"/>
                <a:ea typeface="黑体" charset="-122"/>
              </a:rPr>
              <a:t>信息管理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58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58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58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58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8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8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61" grpId="0"/>
      <p:bldP spid="35862" grpId="0"/>
      <p:bldP spid="3586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/>
          <p:cNvSpPr>
            <a:spLocks noGrp="1"/>
          </p:cNvSpPr>
          <p:nvPr>
            <p:ph type="title"/>
          </p:nvPr>
        </p:nvSpPr>
        <p:spPr>
          <a:xfrm>
            <a:off x="0" y="152400"/>
            <a:ext cx="7772400" cy="563563"/>
          </a:xfrm>
        </p:spPr>
        <p:txBody>
          <a:bodyPr/>
          <a:lstStyle/>
          <a:p>
            <a:pPr>
              <a:defRPr/>
            </a:pPr>
            <a:r>
              <a:rPr lang="zh-CN" altLang="en-US" sz="4400">
                <a:latin typeface="黑体" charset="-122"/>
                <a:ea typeface="黑体" charset="-122"/>
              </a:rPr>
              <a:t>功 能 介 绍</a:t>
            </a:r>
            <a:r>
              <a:rPr lang="en-US" altLang="zh-CN" sz="4400">
                <a:latin typeface="黑体" charset="-122"/>
                <a:ea typeface="黑体" charset="-122"/>
              </a:rPr>
              <a:t>--</a:t>
            </a:r>
            <a:r>
              <a:rPr lang="zh-CN" altLang="en-US">
                <a:latin typeface="黑体" charset="-122"/>
                <a:ea typeface="黑体" charset="-122"/>
              </a:rPr>
              <a:t>前台管理员功能介绍</a:t>
            </a:r>
            <a:endParaRPr lang="zh-CN" altLang="en-US" sz="4000">
              <a:latin typeface="黑体" charset="-122"/>
              <a:ea typeface="黑体" charset="-122"/>
            </a:endParaRPr>
          </a:p>
        </p:txBody>
      </p:sp>
      <p:pic>
        <p:nvPicPr>
          <p:cNvPr id="37890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35"/>
          <a:stretch>
            <a:fillRect/>
          </a:stretch>
        </p:blipFill>
        <p:spPr bwMode="auto">
          <a:xfrm>
            <a:off x="1436688" y="4191000"/>
            <a:ext cx="6205537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AutoShape 2"/>
          <p:cNvSpPr>
            <a:spLocks noChangeArrowheads="1"/>
          </p:cNvSpPr>
          <p:nvPr/>
        </p:nvSpPr>
        <p:spPr bwMode="gray">
          <a:xfrm flipV="1">
            <a:off x="3717925" y="3213100"/>
            <a:ext cx="1717675" cy="1130300"/>
          </a:xfrm>
          <a:prstGeom prst="upArrow">
            <a:avLst>
              <a:gd name="adj1" fmla="val 66602"/>
              <a:gd name="adj2" fmla="val 48259"/>
            </a:avLst>
          </a:prstGeom>
          <a:gradFill rotWithShape="1">
            <a:gsLst>
              <a:gs pos="0">
                <a:srgbClr val="336699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gray">
          <a:xfrm>
            <a:off x="627063" y="2636838"/>
            <a:ext cx="1658937" cy="762000"/>
          </a:xfrm>
          <a:prstGeom prst="roundRect">
            <a:avLst>
              <a:gd name="adj" fmla="val 16667"/>
            </a:avLst>
          </a:prstGeom>
          <a:solidFill>
            <a:schemeClr val="hlink"/>
          </a:solidFill>
          <a:ln w="38100">
            <a:solidFill>
              <a:srgbClr val="FFFFFF">
                <a:alpha val="70195"/>
              </a:srgbClr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37893" name="AutoShape 4"/>
          <p:cNvSpPr>
            <a:spLocks noChangeArrowheads="1"/>
          </p:cNvSpPr>
          <p:nvPr/>
        </p:nvSpPr>
        <p:spPr bwMode="gray">
          <a:xfrm>
            <a:off x="3617913" y="2636838"/>
            <a:ext cx="1890712" cy="701675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12700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37894" name="AutoShape 5"/>
          <p:cNvSpPr>
            <a:spLocks noChangeArrowheads="1"/>
          </p:cNvSpPr>
          <p:nvPr/>
        </p:nvSpPr>
        <p:spPr bwMode="gray">
          <a:xfrm>
            <a:off x="3630613" y="2657475"/>
            <a:ext cx="1868487" cy="285750"/>
          </a:xfrm>
          <a:prstGeom prst="roundRect">
            <a:avLst>
              <a:gd name="adj" fmla="val 34829"/>
            </a:avLst>
          </a:prstGeom>
          <a:gradFill rotWithShape="1">
            <a:gsLst>
              <a:gs pos="0">
                <a:srgbClr val="FFFFFF"/>
              </a:gs>
              <a:gs pos="100000">
                <a:srgbClr val="DDDDDD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37895" name="AutoShape 8"/>
          <p:cNvSpPr>
            <a:spLocks noChangeArrowheads="1"/>
          </p:cNvSpPr>
          <p:nvPr/>
        </p:nvSpPr>
        <p:spPr bwMode="gray">
          <a:xfrm rot="6267633">
            <a:off x="2543175" y="1914526"/>
            <a:ext cx="865187" cy="1204912"/>
          </a:xfrm>
          <a:prstGeom prst="upArrow">
            <a:avLst>
              <a:gd name="adj1" fmla="val 50093"/>
              <a:gd name="adj2" fmla="val 54049"/>
            </a:avLst>
          </a:prstGeom>
          <a:gradFill rotWithShape="1">
            <a:gsLst>
              <a:gs pos="0">
                <a:srgbClr val="336699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37896" name="AutoShape 9"/>
          <p:cNvSpPr>
            <a:spLocks noChangeArrowheads="1"/>
          </p:cNvSpPr>
          <p:nvPr/>
        </p:nvSpPr>
        <p:spPr bwMode="gray">
          <a:xfrm rot="-6658896">
            <a:off x="5734050" y="1852613"/>
            <a:ext cx="865187" cy="1233488"/>
          </a:xfrm>
          <a:prstGeom prst="upArrow">
            <a:avLst>
              <a:gd name="adj1" fmla="val 50093"/>
              <a:gd name="adj2" fmla="val 54051"/>
            </a:avLst>
          </a:prstGeom>
          <a:gradFill rotWithShape="1">
            <a:gsLst>
              <a:gs pos="0">
                <a:srgbClr val="336699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37897" name="Rectangle 10"/>
          <p:cNvSpPr>
            <a:spLocks noChangeArrowheads="1"/>
          </p:cNvSpPr>
          <p:nvPr/>
        </p:nvSpPr>
        <p:spPr bwMode="black">
          <a:xfrm>
            <a:off x="3717925" y="2619375"/>
            <a:ext cx="17176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latin typeface="Calibri" charset="0"/>
                <a:ea typeface="宋体" charset="-122"/>
              </a:rPr>
              <a:t>前台管理员子系统</a:t>
            </a:r>
            <a:endParaRPr lang="en-US" altLang="zh-CN" sz="2400">
              <a:latin typeface="Calibri" charset="0"/>
              <a:ea typeface="宋体" charset="-122"/>
            </a:endParaRPr>
          </a:p>
        </p:txBody>
      </p:sp>
      <p:sp>
        <p:nvSpPr>
          <p:cNvPr id="12" name="AutoShape 13"/>
          <p:cNvSpPr>
            <a:spLocks noChangeArrowheads="1"/>
          </p:cNvSpPr>
          <p:nvPr/>
        </p:nvSpPr>
        <p:spPr bwMode="gray">
          <a:xfrm>
            <a:off x="627063" y="1341438"/>
            <a:ext cx="1658937" cy="762000"/>
          </a:xfrm>
          <a:prstGeom prst="roundRect">
            <a:avLst>
              <a:gd name="adj" fmla="val 16667"/>
            </a:avLst>
          </a:prstGeom>
          <a:solidFill>
            <a:schemeClr val="hlink"/>
          </a:solidFill>
          <a:ln w="38100">
            <a:solidFill>
              <a:srgbClr val="FFFFFF">
                <a:alpha val="70195"/>
              </a:srgbClr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13" name="AutoShape 14"/>
          <p:cNvSpPr>
            <a:spLocks noChangeArrowheads="1"/>
          </p:cNvSpPr>
          <p:nvPr/>
        </p:nvSpPr>
        <p:spPr bwMode="gray">
          <a:xfrm>
            <a:off x="6916738" y="2636838"/>
            <a:ext cx="1658937" cy="762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>
            <a:solidFill>
              <a:srgbClr val="FFFFFF">
                <a:alpha val="70195"/>
              </a:srgbClr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14" name="AutoShape 15"/>
          <p:cNvSpPr>
            <a:spLocks noChangeArrowheads="1"/>
          </p:cNvSpPr>
          <p:nvPr/>
        </p:nvSpPr>
        <p:spPr bwMode="gray">
          <a:xfrm>
            <a:off x="6921500" y="1341438"/>
            <a:ext cx="1658938" cy="762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>
            <a:solidFill>
              <a:srgbClr val="FFFFFF">
                <a:alpha val="70195"/>
              </a:srgbClr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37901" name="Text Box 16"/>
          <p:cNvSpPr txBox="1">
            <a:spLocks noChangeArrowheads="1"/>
          </p:cNvSpPr>
          <p:nvPr/>
        </p:nvSpPr>
        <p:spPr bwMode="white">
          <a:xfrm>
            <a:off x="7050088" y="1417638"/>
            <a:ext cx="13938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>
                <a:solidFill>
                  <a:srgbClr val="010203"/>
                </a:solidFill>
                <a:latin typeface="Calibri" charset="0"/>
                <a:ea typeface="宋体" charset="-122"/>
              </a:rPr>
              <a:t>网站图片</a:t>
            </a:r>
            <a:r>
              <a:rPr lang="en-US" altLang="zh-CN" sz="2000">
                <a:solidFill>
                  <a:srgbClr val="010203"/>
                </a:solidFill>
                <a:latin typeface="Calibri" charset="0"/>
                <a:ea typeface="宋体" charset="-122"/>
              </a:rPr>
              <a:t/>
            </a:r>
            <a:br>
              <a:rPr lang="en-US" altLang="zh-CN" sz="2000">
                <a:solidFill>
                  <a:srgbClr val="010203"/>
                </a:solidFill>
                <a:latin typeface="Calibri" charset="0"/>
                <a:ea typeface="宋体" charset="-122"/>
              </a:rPr>
            </a:br>
            <a:r>
              <a:rPr lang="zh-CN" altLang="en-US" sz="2000">
                <a:solidFill>
                  <a:srgbClr val="010203"/>
                </a:solidFill>
                <a:latin typeface="Calibri" charset="0"/>
                <a:ea typeface="宋体" charset="-122"/>
              </a:rPr>
              <a:t>广告管理</a:t>
            </a:r>
            <a:endParaRPr lang="en-US" altLang="zh-CN" sz="2000">
              <a:solidFill>
                <a:srgbClr val="010203"/>
              </a:solidFill>
              <a:latin typeface="Calibri" charset="0"/>
              <a:ea typeface="宋体" charset="-122"/>
            </a:endParaRPr>
          </a:p>
        </p:txBody>
      </p:sp>
      <p:sp>
        <p:nvSpPr>
          <p:cNvPr id="37902" name="Text Box 17"/>
          <p:cNvSpPr txBox="1">
            <a:spLocks noChangeArrowheads="1"/>
          </p:cNvSpPr>
          <p:nvPr/>
        </p:nvSpPr>
        <p:spPr bwMode="white">
          <a:xfrm>
            <a:off x="7050088" y="2719388"/>
            <a:ext cx="13938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>
                <a:solidFill>
                  <a:srgbClr val="010203"/>
                </a:solidFill>
                <a:latin typeface="Calibri" charset="0"/>
                <a:ea typeface="宋体" charset="-122"/>
              </a:rPr>
              <a:t>网站新闻管理</a:t>
            </a:r>
            <a:endParaRPr lang="en-US" altLang="zh-CN" sz="2000">
              <a:solidFill>
                <a:srgbClr val="010203"/>
              </a:solidFill>
              <a:latin typeface="Calibri" charset="0"/>
              <a:ea typeface="宋体" charset="-122"/>
            </a:endParaRPr>
          </a:p>
        </p:txBody>
      </p:sp>
      <p:sp>
        <p:nvSpPr>
          <p:cNvPr id="37903" name="Text Box 18"/>
          <p:cNvSpPr txBox="1">
            <a:spLocks noChangeArrowheads="1"/>
          </p:cNvSpPr>
          <p:nvPr/>
        </p:nvSpPr>
        <p:spPr bwMode="white">
          <a:xfrm>
            <a:off x="755650" y="1423988"/>
            <a:ext cx="13938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>
                <a:solidFill>
                  <a:srgbClr val="010203"/>
                </a:solidFill>
                <a:latin typeface="Calibri" charset="0"/>
                <a:ea typeface="宋体" charset="-122"/>
              </a:rPr>
              <a:t>生成各类上报图表</a:t>
            </a:r>
            <a:endParaRPr lang="en-US" altLang="zh-CN" sz="2000">
              <a:solidFill>
                <a:srgbClr val="010203"/>
              </a:solidFill>
              <a:latin typeface="Calibri" charset="0"/>
              <a:ea typeface="宋体" charset="-122"/>
            </a:endParaRPr>
          </a:p>
        </p:txBody>
      </p:sp>
      <p:sp>
        <p:nvSpPr>
          <p:cNvPr id="37904" name="Text Box 19"/>
          <p:cNvSpPr txBox="1">
            <a:spLocks noChangeArrowheads="1"/>
          </p:cNvSpPr>
          <p:nvPr/>
        </p:nvSpPr>
        <p:spPr bwMode="white">
          <a:xfrm>
            <a:off x="684213" y="2706688"/>
            <a:ext cx="15192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>
                <a:solidFill>
                  <a:srgbClr val="010203"/>
                </a:solidFill>
                <a:latin typeface="Calibri" charset="0"/>
                <a:ea typeface="宋体" charset="-122"/>
              </a:rPr>
              <a:t>图表可视化上传与下载</a:t>
            </a:r>
            <a:endParaRPr lang="en-US" altLang="zh-CN" sz="2000">
              <a:solidFill>
                <a:srgbClr val="010203"/>
              </a:solidFill>
              <a:latin typeface="Calibri" charset="0"/>
              <a:ea typeface="宋体" charset="-122"/>
            </a:endParaRPr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3348038" y="4724400"/>
            <a:ext cx="3903662" cy="9540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buClr>
                <a:srgbClr val="D7181F"/>
              </a:buClr>
              <a:buFont typeface="Wingdings" charset="2"/>
              <a:buNone/>
              <a:defRPr/>
            </a:pPr>
            <a:r>
              <a:rPr lang="zh-CN" altLang="en-US" sz="28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charset="0"/>
                <a:ea typeface="宋体" charset="-122"/>
              </a:rPr>
              <a:t>小型</a:t>
            </a:r>
            <a:r>
              <a:rPr lang="en-US" altLang="zh-CN" sz="28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charset="0"/>
                <a:ea typeface="宋体" charset="-122"/>
              </a:rPr>
              <a:t>CMS</a:t>
            </a:r>
            <a:r>
              <a:rPr lang="zh-CN" altLang="en-US" sz="28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charset="0"/>
                <a:ea typeface="宋体" charset="-122"/>
              </a:rPr>
              <a:t>建站工具</a:t>
            </a:r>
            <a:r>
              <a:rPr lang="en-US" altLang="zh-CN" sz="28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charset="0"/>
                <a:ea typeface="宋体" charset="-122"/>
              </a:rPr>
              <a:t>+</a:t>
            </a:r>
            <a:r>
              <a:rPr lang="zh-CN" altLang="en-US" sz="28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charset="0"/>
                <a:ea typeface="宋体" charset="-122"/>
              </a:rPr>
              <a:t>图表生成系统</a:t>
            </a:r>
          </a:p>
        </p:txBody>
      </p:sp>
      <p:pic>
        <p:nvPicPr>
          <p:cNvPr id="32" name="图片 31" descr="首页栏目图片管理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8688"/>
            <a:ext cx="5429250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图片 32" descr="首页flash管理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1285875"/>
            <a:ext cx="5572125" cy="478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图片 33" descr="在售理财产品图表选择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038" y="1071563"/>
            <a:ext cx="490696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图片 34" descr="购买人群比例饼状图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1357313"/>
            <a:ext cx="4930775" cy="492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图片 35" descr="自定义查看图表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313" y="1643063"/>
            <a:ext cx="5000625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图片 36" descr="在售理财产品图表选择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857375"/>
            <a:ext cx="4906963" cy="478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图片 37" descr="销售情况柱状图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3" y="2071688"/>
            <a:ext cx="5027612" cy="478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图片 3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68" b="3127"/>
          <a:stretch>
            <a:fillRect/>
          </a:stretch>
        </p:blipFill>
        <p:spPr bwMode="auto">
          <a:xfrm>
            <a:off x="2500313" y="2357438"/>
            <a:ext cx="6643687" cy="364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图片 39" descr="删除新闻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0125"/>
            <a:ext cx="5643563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图片 40" descr="添加新闻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1143000"/>
            <a:ext cx="55721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图片 41" descr="更改新闻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428750"/>
            <a:ext cx="5286375" cy="492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7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1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6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9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1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1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1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zh-CN" altLang="zh-CN" smtClean="0">
              <a:ea typeface="宋体" charset="-122"/>
            </a:endParaRPr>
          </a:p>
        </p:txBody>
      </p:sp>
      <p:sp>
        <p:nvSpPr>
          <p:cNvPr id="67588" name="AutoShape 4"/>
          <p:cNvSpPr>
            <a:spLocks noChangeArrowheads="1"/>
          </p:cNvSpPr>
          <p:nvPr/>
        </p:nvSpPr>
        <p:spPr bwMode="ltGray">
          <a:xfrm rot="5400000">
            <a:off x="-2422526" y="1627188"/>
            <a:ext cx="4824413" cy="4770438"/>
          </a:xfrm>
          <a:custGeom>
            <a:avLst/>
            <a:gdLst>
              <a:gd name="T0" fmla="*/ 2412207 w 21600"/>
              <a:gd name="T1" fmla="*/ 0 h 21600"/>
              <a:gd name="T2" fmla="*/ 36183 w 21600"/>
              <a:gd name="T3" fmla="*/ 2349441 h 21600"/>
              <a:gd name="T4" fmla="*/ 2412207 w 21600"/>
              <a:gd name="T5" fmla="*/ 71115 h 21600"/>
              <a:gd name="T6" fmla="*/ 4788230 w 21600"/>
              <a:gd name="T7" fmla="*/ 2349441 h 21600"/>
              <a:gd name="T8" fmla="*/ 0 60000 65536"/>
              <a:gd name="T9" fmla="*/ 0 60000 65536"/>
              <a:gd name="T10" fmla="*/ 0 60000 65536"/>
              <a:gd name="T11" fmla="*/ 0 60000 65536"/>
              <a:gd name="T12" fmla="*/ 401 w 21600"/>
              <a:gd name="T13" fmla="*/ 0 h 21600"/>
              <a:gd name="T14" fmla="*/ 21199 w 21600"/>
              <a:gd name="T15" fmla="*/ 1362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lnTo>
                  <a:pt x="323" y="10641"/>
                </a:lnTo>
                <a:close/>
              </a:path>
            </a:pathLst>
          </a:custGeom>
          <a:gradFill rotWithShape="1">
            <a:gsLst>
              <a:gs pos="0">
                <a:srgbClr val="DCDCDC"/>
              </a:gs>
              <a:gs pos="50000">
                <a:schemeClr val="bg2"/>
              </a:gs>
              <a:gs pos="100000">
                <a:srgbClr val="DCDCDC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  <p:sp>
        <p:nvSpPr>
          <p:cNvPr id="17411" name="AutoShape 5"/>
          <p:cNvSpPr>
            <a:spLocks noChangeArrowheads="1"/>
          </p:cNvSpPr>
          <p:nvPr/>
        </p:nvSpPr>
        <p:spPr bwMode="ltGray">
          <a:xfrm rot="5400000" flipH="1">
            <a:off x="-2016918" y="2062956"/>
            <a:ext cx="4032250" cy="3929063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71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lnTo>
                  <a:pt x="10744" y="10800"/>
                </a:lnTo>
                <a:close/>
              </a:path>
            </a:pathLst>
          </a:custGeom>
          <a:solidFill>
            <a:srgbClr val="BBE0E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65" name="AutoShape 6"/>
          <p:cNvSpPr>
            <a:spLocks noChangeArrowheads="1"/>
          </p:cNvSpPr>
          <p:nvPr/>
        </p:nvSpPr>
        <p:spPr bwMode="gray">
          <a:xfrm>
            <a:off x="1822450" y="5251450"/>
            <a:ext cx="4419600" cy="50800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zh-CN" altLang="en-US" sz="2400" b="1" dirty="0" smtClean="0">
                <a:ea typeface="宋体" charset="-122"/>
              </a:rPr>
              <a:t>感 言 与 收 获</a:t>
            </a:r>
            <a:endParaRPr lang="en-US" altLang="zh-CN" sz="2400" b="1" dirty="0" smtClean="0">
              <a:ea typeface="宋体" charset="-122"/>
            </a:endParaRPr>
          </a:p>
        </p:txBody>
      </p:sp>
      <p:sp>
        <p:nvSpPr>
          <p:cNvPr id="15366" name="AutoShape 7"/>
          <p:cNvSpPr>
            <a:spLocks noChangeArrowheads="1"/>
          </p:cNvSpPr>
          <p:nvPr/>
        </p:nvSpPr>
        <p:spPr bwMode="gray">
          <a:xfrm>
            <a:off x="2317750" y="4424363"/>
            <a:ext cx="4419600" cy="50800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FFFF"/>
                    </a:gs>
                    <a:gs pos="100000">
                      <a:schemeClr val="fol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zh-CN" altLang="en-US" sz="2400" b="1" smtClean="0">
                <a:ea typeface="宋体" charset="-122"/>
              </a:rPr>
              <a:t>项 目 实 现</a:t>
            </a:r>
            <a:endParaRPr lang="en-US" altLang="zh-CN" sz="2400" b="1" smtClean="0">
              <a:ea typeface="宋体" charset="-122"/>
            </a:endParaRPr>
          </a:p>
        </p:txBody>
      </p:sp>
      <p:sp>
        <p:nvSpPr>
          <p:cNvPr id="15367" name="AutoShape 8"/>
          <p:cNvSpPr>
            <a:spLocks noChangeArrowheads="1"/>
          </p:cNvSpPr>
          <p:nvPr/>
        </p:nvSpPr>
        <p:spPr bwMode="gray">
          <a:xfrm>
            <a:off x="2438400" y="3611563"/>
            <a:ext cx="4419600" cy="50800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zh-CN" altLang="en-US" sz="2400" b="1" dirty="0" smtClean="0">
                <a:ea typeface="宋体" charset="-122"/>
              </a:rPr>
              <a:t>项 目 设 计</a:t>
            </a:r>
            <a:endParaRPr lang="en-US" altLang="zh-CN" sz="2400" b="1" dirty="0" smtClean="0">
              <a:ea typeface="宋体" charset="-122"/>
            </a:endParaRPr>
          </a:p>
        </p:txBody>
      </p:sp>
      <p:sp>
        <p:nvSpPr>
          <p:cNvPr id="15368" name="AutoShape 9"/>
          <p:cNvSpPr>
            <a:spLocks noChangeArrowheads="1"/>
          </p:cNvSpPr>
          <p:nvPr/>
        </p:nvSpPr>
        <p:spPr bwMode="gray">
          <a:xfrm>
            <a:off x="2286000" y="2743200"/>
            <a:ext cx="4419600" cy="50800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FFFF"/>
                    </a:gs>
                    <a:gs pos="100000">
                      <a:schemeClr val="fol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zh-CN" altLang="en-US" sz="2400" b="1" dirty="0" smtClean="0">
                <a:ea typeface="宋体" charset="-122"/>
              </a:rPr>
              <a:t>项 目 概 览</a:t>
            </a:r>
            <a:endParaRPr lang="en-US" altLang="zh-CN" sz="2400" b="1" dirty="0" smtClean="0">
              <a:ea typeface="宋体" charset="-122"/>
            </a:endParaRPr>
          </a:p>
        </p:txBody>
      </p:sp>
      <p:sp>
        <p:nvSpPr>
          <p:cNvPr id="15369" name="AutoShape 10"/>
          <p:cNvSpPr>
            <a:spLocks noChangeArrowheads="1"/>
          </p:cNvSpPr>
          <p:nvPr/>
        </p:nvSpPr>
        <p:spPr bwMode="gray">
          <a:xfrm>
            <a:off x="1765300" y="1973263"/>
            <a:ext cx="4419600" cy="50800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zh-CN" altLang="en-US" sz="2400" b="1" smtClean="0">
                <a:ea typeface="宋体" charset="-122"/>
              </a:rPr>
              <a:t>项 目 背 景</a:t>
            </a:r>
            <a:endParaRPr lang="en-US" altLang="zh-CN" sz="2400" b="1" smtClean="0">
              <a:ea typeface="宋体" charset="-122"/>
            </a:endParaRPr>
          </a:p>
        </p:txBody>
      </p:sp>
      <p:grpSp>
        <p:nvGrpSpPr>
          <p:cNvPr id="17417" name="Group 11"/>
          <p:cNvGrpSpPr>
            <a:grpSpLocks/>
          </p:cNvGrpSpPr>
          <p:nvPr/>
        </p:nvGrpSpPr>
        <p:grpSpPr bwMode="auto">
          <a:xfrm>
            <a:off x="1447800" y="2062163"/>
            <a:ext cx="381000" cy="381000"/>
            <a:chOff x="2078" y="1680"/>
            <a:chExt cx="1615" cy="1615"/>
          </a:xfrm>
        </p:grpSpPr>
        <p:sp>
          <p:nvSpPr>
            <p:cNvPr id="15400" name="Oval 1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ea typeface="宋体" charset="-122"/>
              </a:endParaRPr>
            </a:p>
          </p:txBody>
        </p:sp>
        <p:sp>
          <p:nvSpPr>
            <p:cNvPr id="15401" name="Oval 13"/>
            <p:cNvSpPr>
              <a:spLocks noChangeArrowheads="1"/>
            </p:cNvSpPr>
            <p:nvPr/>
          </p:nvSpPr>
          <p:spPr bwMode="gray">
            <a:xfrm>
              <a:off x="2172" y="1774"/>
              <a:ext cx="1427" cy="1427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ea typeface="宋体" charset="-122"/>
              </a:endParaRPr>
            </a:p>
          </p:txBody>
        </p:sp>
        <p:sp>
          <p:nvSpPr>
            <p:cNvPr id="67598" name="Oval 14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5403" name="Oval 15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09250" dir="3267739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ea typeface="宋体" charset="-122"/>
              </a:endParaRPr>
            </a:p>
          </p:txBody>
        </p:sp>
        <p:sp>
          <p:nvSpPr>
            <p:cNvPr id="67600" name="Oval 16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5405" name="Oval 17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7C63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09250" dir="3267739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ea typeface="宋体" charset="-122"/>
              </a:endParaRPr>
            </a:p>
          </p:txBody>
        </p:sp>
      </p:grpSp>
      <p:grpSp>
        <p:nvGrpSpPr>
          <p:cNvPr id="17418" name="Group 18"/>
          <p:cNvGrpSpPr>
            <a:grpSpLocks/>
          </p:cNvGrpSpPr>
          <p:nvPr/>
        </p:nvGrpSpPr>
        <p:grpSpPr bwMode="auto">
          <a:xfrm>
            <a:off x="1981200" y="2849563"/>
            <a:ext cx="381000" cy="381000"/>
            <a:chOff x="2078" y="1680"/>
            <a:chExt cx="1615" cy="1615"/>
          </a:xfrm>
        </p:grpSpPr>
        <p:sp>
          <p:nvSpPr>
            <p:cNvPr id="15394" name="Oval 1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ea typeface="宋体" charset="-122"/>
              </a:endParaRPr>
            </a:p>
          </p:txBody>
        </p:sp>
        <p:sp>
          <p:nvSpPr>
            <p:cNvPr id="15395" name="Oval 20"/>
            <p:cNvSpPr>
              <a:spLocks noChangeArrowheads="1"/>
            </p:cNvSpPr>
            <p:nvPr/>
          </p:nvSpPr>
          <p:spPr bwMode="gray">
            <a:xfrm>
              <a:off x="2172" y="1774"/>
              <a:ext cx="1427" cy="1427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ea typeface="宋体" charset="-122"/>
              </a:endParaRPr>
            </a:p>
          </p:txBody>
        </p:sp>
        <p:sp>
          <p:nvSpPr>
            <p:cNvPr id="67605" name="Oval 21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5397" name="Oval 22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09250" dir="3267739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ea typeface="宋体" charset="-122"/>
              </a:endParaRPr>
            </a:p>
          </p:txBody>
        </p:sp>
        <p:sp>
          <p:nvSpPr>
            <p:cNvPr id="67607" name="Oval 23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5399" name="Oval 24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235C32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09250" dir="3267739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ea typeface="宋体" charset="-122"/>
              </a:endParaRPr>
            </a:p>
          </p:txBody>
        </p:sp>
      </p:grpSp>
      <p:grpSp>
        <p:nvGrpSpPr>
          <p:cNvPr id="17419" name="Group 25"/>
          <p:cNvGrpSpPr>
            <a:grpSpLocks/>
          </p:cNvGrpSpPr>
          <p:nvPr/>
        </p:nvGrpSpPr>
        <p:grpSpPr bwMode="auto">
          <a:xfrm>
            <a:off x="2133600" y="3687763"/>
            <a:ext cx="381000" cy="381000"/>
            <a:chOff x="2078" y="1680"/>
            <a:chExt cx="1615" cy="1615"/>
          </a:xfrm>
        </p:grpSpPr>
        <p:sp>
          <p:nvSpPr>
            <p:cNvPr id="15388" name="Oval 2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ea typeface="宋体" charset="-122"/>
              </a:endParaRPr>
            </a:p>
          </p:txBody>
        </p:sp>
        <p:sp>
          <p:nvSpPr>
            <p:cNvPr id="15389" name="Oval 27"/>
            <p:cNvSpPr>
              <a:spLocks noChangeArrowheads="1"/>
            </p:cNvSpPr>
            <p:nvPr/>
          </p:nvSpPr>
          <p:spPr bwMode="gray">
            <a:xfrm>
              <a:off x="2172" y="1774"/>
              <a:ext cx="1427" cy="1427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ea typeface="宋体" charset="-122"/>
              </a:endParaRPr>
            </a:p>
          </p:txBody>
        </p:sp>
        <p:sp>
          <p:nvSpPr>
            <p:cNvPr id="67612" name="Oval 28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5391" name="Oval 29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0F5368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09250" dir="3267739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ea typeface="宋体" charset="-122"/>
              </a:endParaRPr>
            </a:p>
          </p:txBody>
        </p:sp>
        <p:sp>
          <p:nvSpPr>
            <p:cNvPr id="67614" name="Oval 30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5393" name="Oval 31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10576D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09250" dir="3267739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ea typeface="宋体" charset="-122"/>
              </a:endParaRPr>
            </a:p>
          </p:txBody>
        </p:sp>
      </p:grpSp>
      <p:grpSp>
        <p:nvGrpSpPr>
          <p:cNvPr id="17420" name="Group 32"/>
          <p:cNvGrpSpPr>
            <a:grpSpLocks/>
          </p:cNvGrpSpPr>
          <p:nvPr/>
        </p:nvGrpSpPr>
        <p:grpSpPr bwMode="auto">
          <a:xfrm>
            <a:off x="1981200" y="4525963"/>
            <a:ext cx="381000" cy="381000"/>
            <a:chOff x="2078" y="1680"/>
            <a:chExt cx="1615" cy="1615"/>
          </a:xfrm>
        </p:grpSpPr>
        <p:sp>
          <p:nvSpPr>
            <p:cNvPr id="15382" name="Oval 33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ea typeface="宋体" charset="-122"/>
              </a:endParaRPr>
            </a:p>
          </p:txBody>
        </p:sp>
        <p:sp>
          <p:nvSpPr>
            <p:cNvPr id="15383" name="Oval 34"/>
            <p:cNvSpPr>
              <a:spLocks noChangeArrowheads="1"/>
            </p:cNvSpPr>
            <p:nvPr/>
          </p:nvSpPr>
          <p:spPr bwMode="gray">
            <a:xfrm>
              <a:off x="2172" y="1774"/>
              <a:ext cx="1427" cy="1427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ea typeface="宋体" charset="-122"/>
              </a:endParaRPr>
            </a:p>
          </p:txBody>
        </p:sp>
        <p:sp>
          <p:nvSpPr>
            <p:cNvPr id="67619" name="Oval 35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5385" name="Oval 36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09250" dir="3267739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ea typeface="宋体" charset="-122"/>
              </a:endParaRPr>
            </a:p>
          </p:txBody>
        </p:sp>
        <p:sp>
          <p:nvSpPr>
            <p:cNvPr id="67621" name="Oval 37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5387" name="Oval 38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45326D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09250" dir="3267739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ea typeface="宋体" charset="-122"/>
              </a:endParaRPr>
            </a:p>
          </p:txBody>
        </p:sp>
      </p:grpSp>
      <p:grpSp>
        <p:nvGrpSpPr>
          <p:cNvPr id="17421" name="Group 39"/>
          <p:cNvGrpSpPr>
            <a:grpSpLocks/>
          </p:cNvGrpSpPr>
          <p:nvPr/>
        </p:nvGrpSpPr>
        <p:grpSpPr bwMode="auto">
          <a:xfrm>
            <a:off x="1524000" y="5300663"/>
            <a:ext cx="355600" cy="381000"/>
            <a:chOff x="2078" y="1680"/>
            <a:chExt cx="1615" cy="1615"/>
          </a:xfrm>
        </p:grpSpPr>
        <p:sp>
          <p:nvSpPr>
            <p:cNvPr id="15376" name="Oval 4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ea typeface="宋体" charset="-122"/>
              </a:endParaRPr>
            </a:p>
          </p:txBody>
        </p:sp>
        <p:sp>
          <p:nvSpPr>
            <p:cNvPr id="15377" name="Oval 41"/>
            <p:cNvSpPr>
              <a:spLocks noChangeArrowheads="1"/>
            </p:cNvSpPr>
            <p:nvPr/>
          </p:nvSpPr>
          <p:spPr bwMode="gray">
            <a:xfrm>
              <a:off x="2172" y="1774"/>
              <a:ext cx="1428" cy="1427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ea typeface="宋体" charset="-122"/>
              </a:endParaRPr>
            </a:p>
          </p:txBody>
        </p:sp>
        <p:sp>
          <p:nvSpPr>
            <p:cNvPr id="67626" name="Oval 42"/>
            <p:cNvSpPr>
              <a:spLocks noChangeArrowheads="1"/>
            </p:cNvSpPr>
            <p:nvPr/>
          </p:nvSpPr>
          <p:spPr bwMode="gray">
            <a:xfrm>
              <a:off x="2251" y="1855"/>
              <a:ext cx="1262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5379" name="Oval 43"/>
            <p:cNvSpPr>
              <a:spLocks noChangeArrowheads="1"/>
            </p:cNvSpPr>
            <p:nvPr/>
          </p:nvSpPr>
          <p:spPr bwMode="gray">
            <a:xfrm>
              <a:off x="2251" y="1855"/>
              <a:ext cx="1262" cy="1265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09250" dir="3267739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ea typeface="宋体" charset="-122"/>
              </a:endParaRPr>
            </a:p>
          </p:txBody>
        </p:sp>
        <p:sp>
          <p:nvSpPr>
            <p:cNvPr id="67628" name="Oval 44"/>
            <p:cNvSpPr>
              <a:spLocks noChangeArrowheads="1"/>
            </p:cNvSpPr>
            <p:nvPr/>
          </p:nvSpPr>
          <p:spPr bwMode="gray">
            <a:xfrm>
              <a:off x="2338" y="1936"/>
              <a:ext cx="1096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5381" name="Oval 45"/>
            <p:cNvSpPr>
              <a:spLocks noChangeArrowheads="1"/>
            </p:cNvSpPr>
            <p:nvPr/>
          </p:nvSpPr>
          <p:spPr bwMode="gray">
            <a:xfrm>
              <a:off x="2338" y="1936"/>
              <a:ext cx="1096" cy="1104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6E2E1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09250" dir="3267739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ea typeface="宋体" charset="-122"/>
              </a:endParaRPr>
            </a:p>
          </p:txBody>
        </p:sp>
      </p:grpSp>
      <p:sp>
        <p:nvSpPr>
          <p:cNvPr id="49" name="AutoShape 47"/>
          <p:cNvSpPr>
            <a:spLocks noChangeArrowheads="1"/>
          </p:cNvSpPr>
          <p:nvPr/>
        </p:nvSpPr>
        <p:spPr bwMode="ltGray">
          <a:xfrm rot="5400000" flipH="1">
            <a:off x="-2001043" y="2040731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gradFill rotWithShape="1">
            <a:gsLst>
              <a:gs pos="0">
                <a:schemeClr val="hlink">
                  <a:alpha val="56000"/>
                </a:schemeClr>
              </a:gs>
              <a:gs pos="100000">
                <a:schemeClr val="hlink">
                  <a:gamma/>
                  <a:tint val="0"/>
                  <a:invGamma/>
                  <a:alpha val="48000"/>
                </a:schemeClr>
              </a:gs>
            </a:gsLst>
            <a:lin ang="5400000" scaled="1"/>
          </a:gra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740352" y="722313"/>
            <a:ext cx="521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>
              <a:noFill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/>
          <p:cNvSpPr>
            <a:spLocks noGrp="1"/>
          </p:cNvSpPr>
          <p:nvPr>
            <p:ph type="title"/>
          </p:nvPr>
        </p:nvSpPr>
        <p:spPr>
          <a:xfrm>
            <a:off x="-107950" y="152400"/>
            <a:ext cx="7880350" cy="563563"/>
          </a:xfrm>
        </p:spPr>
        <p:txBody>
          <a:bodyPr/>
          <a:lstStyle/>
          <a:p>
            <a:pPr>
              <a:defRPr/>
            </a:pPr>
            <a:r>
              <a:rPr lang="zh-CN" altLang="en-US" sz="4400">
                <a:latin typeface="黑体" charset="-122"/>
                <a:ea typeface="黑体" charset="-122"/>
              </a:rPr>
              <a:t>功 能 介 绍</a:t>
            </a:r>
            <a:r>
              <a:rPr lang="en-US" altLang="zh-CN" sz="4400">
                <a:latin typeface="黑体" charset="-122"/>
                <a:ea typeface="黑体" charset="-122"/>
              </a:rPr>
              <a:t>--</a:t>
            </a:r>
            <a:r>
              <a:rPr lang="zh-CN" altLang="en-US">
                <a:latin typeface="黑体" charset="-122"/>
                <a:ea typeface="黑体" charset="-122"/>
              </a:rPr>
              <a:t>后台管理员功能介绍</a:t>
            </a:r>
            <a:endParaRPr lang="zh-CN" altLang="en-US" sz="4000">
              <a:latin typeface="黑体" charset="-122"/>
              <a:ea typeface="黑体" charset="-122"/>
            </a:endParaRPr>
          </a:p>
        </p:txBody>
      </p:sp>
      <p:sp>
        <p:nvSpPr>
          <p:cNvPr id="38914" name="Arc 3"/>
          <p:cNvSpPr>
            <a:spLocks/>
          </p:cNvSpPr>
          <p:nvPr/>
        </p:nvSpPr>
        <p:spPr bwMode="gray">
          <a:xfrm>
            <a:off x="11113" y="4292600"/>
            <a:ext cx="2568575" cy="2565400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solidFill>
            <a:schemeClr val="accent1">
              <a:alpha val="0"/>
            </a:schemeClr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15" name="Line 4"/>
          <p:cNvSpPr>
            <a:spLocks noChangeShapeType="1"/>
          </p:cNvSpPr>
          <p:nvPr/>
        </p:nvSpPr>
        <p:spPr bwMode="gray">
          <a:xfrm flipH="1">
            <a:off x="0" y="5661025"/>
            <a:ext cx="2916238" cy="968375"/>
          </a:xfrm>
          <a:prstGeom prst="line">
            <a:avLst/>
          </a:prstGeom>
          <a:noFill/>
          <a:ln w="9525">
            <a:solidFill>
              <a:schemeClr val="accent1">
                <a:alpha val="39999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16" name="Line 5"/>
          <p:cNvSpPr>
            <a:spLocks noChangeShapeType="1"/>
          </p:cNvSpPr>
          <p:nvPr/>
        </p:nvSpPr>
        <p:spPr bwMode="gray">
          <a:xfrm flipH="1">
            <a:off x="0" y="3962400"/>
            <a:ext cx="609600" cy="2667000"/>
          </a:xfrm>
          <a:prstGeom prst="line">
            <a:avLst/>
          </a:prstGeom>
          <a:noFill/>
          <a:ln w="9525">
            <a:solidFill>
              <a:schemeClr val="accent1">
                <a:alpha val="39999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17" name="AutoShape 6"/>
          <p:cNvSpPr>
            <a:spLocks noChangeArrowheads="1"/>
          </p:cNvSpPr>
          <p:nvPr/>
        </p:nvSpPr>
        <p:spPr bwMode="black">
          <a:xfrm>
            <a:off x="1258888" y="3429000"/>
            <a:ext cx="228600" cy="228600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2147483646 w 21600"/>
              <a:gd name="T7" fmla="*/ 2147483646 h 21600"/>
              <a:gd name="T8" fmla="*/ 2147483646 w 21600"/>
              <a:gd name="T9" fmla="*/ 2147483646 h 21600"/>
              <a:gd name="T10" fmla="*/ 2147483646 w 21600"/>
              <a:gd name="T11" fmla="*/ 2147483646 h 21600"/>
              <a:gd name="T12" fmla="*/ 2147483646 w 21600"/>
              <a:gd name="T13" fmla="*/ 2147483646 h 21600"/>
              <a:gd name="T14" fmla="*/ 2147483646 w 21600"/>
              <a:gd name="T15" fmla="*/ 2147483646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FFFFFF">
              <a:alpha val="59999"/>
            </a:srgbClr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18" name="AutoShape 7"/>
          <p:cNvSpPr>
            <a:spLocks noChangeArrowheads="1"/>
          </p:cNvSpPr>
          <p:nvPr/>
        </p:nvSpPr>
        <p:spPr bwMode="black">
          <a:xfrm>
            <a:off x="1979613" y="3644900"/>
            <a:ext cx="228600" cy="228600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2147483646 w 21600"/>
              <a:gd name="T7" fmla="*/ 2147483646 h 21600"/>
              <a:gd name="T8" fmla="*/ 2147483646 w 21600"/>
              <a:gd name="T9" fmla="*/ 2147483646 h 21600"/>
              <a:gd name="T10" fmla="*/ 2147483646 w 21600"/>
              <a:gd name="T11" fmla="*/ 2147483646 h 21600"/>
              <a:gd name="T12" fmla="*/ 2147483646 w 21600"/>
              <a:gd name="T13" fmla="*/ 2147483646 h 21600"/>
              <a:gd name="T14" fmla="*/ 2147483646 w 21600"/>
              <a:gd name="T15" fmla="*/ 2147483646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FFFFFF">
              <a:alpha val="59999"/>
            </a:srgbClr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19" name="AutoShape 8"/>
          <p:cNvSpPr>
            <a:spLocks noChangeArrowheads="1"/>
          </p:cNvSpPr>
          <p:nvPr/>
        </p:nvSpPr>
        <p:spPr bwMode="black">
          <a:xfrm>
            <a:off x="2484438" y="4581525"/>
            <a:ext cx="228600" cy="228600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2147483646 w 21600"/>
              <a:gd name="T7" fmla="*/ 2147483646 h 21600"/>
              <a:gd name="T8" fmla="*/ 2147483646 w 21600"/>
              <a:gd name="T9" fmla="*/ 2147483646 h 21600"/>
              <a:gd name="T10" fmla="*/ 2147483646 w 21600"/>
              <a:gd name="T11" fmla="*/ 2147483646 h 21600"/>
              <a:gd name="T12" fmla="*/ 2147483646 w 21600"/>
              <a:gd name="T13" fmla="*/ 2147483646 h 21600"/>
              <a:gd name="T14" fmla="*/ 2147483646 w 21600"/>
              <a:gd name="T15" fmla="*/ 2147483646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FFFFFF">
              <a:alpha val="59999"/>
            </a:srgbClr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20" name="Line 9"/>
          <p:cNvSpPr>
            <a:spLocks noChangeShapeType="1"/>
          </p:cNvSpPr>
          <p:nvPr/>
        </p:nvSpPr>
        <p:spPr bwMode="gray">
          <a:xfrm flipH="1">
            <a:off x="0" y="3644900"/>
            <a:ext cx="1331913" cy="2984500"/>
          </a:xfrm>
          <a:prstGeom prst="line">
            <a:avLst/>
          </a:prstGeom>
          <a:noFill/>
          <a:ln w="9525">
            <a:solidFill>
              <a:schemeClr val="accent1">
                <a:alpha val="39999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21" name="Line 10"/>
          <p:cNvSpPr>
            <a:spLocks noChangeShapeType="1"/>
          </p:cNvSpPr>
          <p:nvPr/>
        </p:nvSpPr>
        <p:spPr bwMode="gray">
          <a:xfrm flipH="1">
            <a:off x="0" y="4797425"/>
            <a:ext cx="2555875" cy="1831975"/>
          </a:xfrm>
          <a:prstGeom prst="line">
            <a:avLst/>
          </a:prstGeom>
          <a:noFill/>
          <a:ln w="9525">
            <a:solidFill>
              <a:schemeClr val="accent1">
                <a:alpha val="39999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22" name="Line 11"/>
          <p:cNvSpPr>
            <a:spLocks noChangeShapeType="1"/>
          </p:cNvSpPr>
          <p:nvPr/>
        </p:nvSpPr>
        <p:spPr bwMode="black">
          <a:xfrm flipH="1">
            <a:off x="0" y="1628775"/>
            <a:ext cx="1547813" cy="5000625"/>
          </a:xfrm>
          <a:prstGeom prst="line">
            <a:avLst/>
          </a:prstGeom>
          <a:noFill/>
          <a:ln w="19050">
            <a:solidFill>
              <a:schemeClr val="accent1">
                <a:alpha val="59999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23" name="Line 12"/>
          <p:cNvSpPr>
            <a:spLocks noChangeShapeType="1"/>
          </p:cNvSpPr>
          <p:nvPr/>
        </p:nvSpPr>
        <p:spPr bwMode="black">
          <a:xfrm flipH="1">
            <a:off x="0" y="2781300"/>
            <a:ext cx="2124075" cy="3848100"/>
          </a:xfrm>
          <a:prstGeom prst="line">
            <a:avLst/>
          </a:prstGeom>
          <a:noFill/>
          <a:ln w="19050">
            <a:solidFill>
              <a:schemeClr val="accent1">
                <a:alpha val="59999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24" name="Line 13"/>
          <p:cNvSpPr>
            <a:spLocks noChangeShapeType="1"/>
          </p:cNvSpPr>
          <p:nvPr/>
        </p:nvSpPr>
        <p:spPr bwMode="black">
          <a:xfrm flipH="1">
            <a:off x="0" y="3860800"/>
            <a:ext cx="2771775" cy="2768600"/>
          </a:xfrm>
          <a:prstGeom prst="line">
            <a:avLst/>
          </a:prstGeom>
          <a:noFill/>
          <a:ln w="19050">
            <a:solidFill>
              <a:schemeClr val="accent1">
                <a:alpha val="59999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25" name="Line 14"/>
          <p:cNvSpPr>
            <a:spLocks noChangeShapeType="1"/>
          </p:cNvSpPr>
          <p:nvPr/>
        </p:nvSpPr>
        <p:spPr bwMode="black">
          <a:xfrm flipH="1">
            <a:off x="0" y="4797425"/>
            <a:ext cx="3276600" cy="1831975"/>
          </a:xfrm>
          <a:prstGeom prst="line">
            <a:avLst/>
          </a:prstGeom>
          <a:noFill/>
          <a:ln w="19050">
            <a:solidFill>
              <a:schemeClr val="accent1">
                <a:alpha val="59999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26" name="Arc 15"/>
          <p:cNvSpPr>
            <a:spLocks/>
          </p:cNvSpPr>
          <p:nvPr/>
        </p:nvSpPr>
        <p:spPr bwMode="gray">
          <a:xfrm>
            <a:off x="0" y="4343400"/>
            <a:ext cx="2509838" cy="2514600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solidFill>
            <a:schemeClr val="accent1">
              <a:alpha val="50195"/>
            </a:schemeClr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27" name="Line 16"/>
          <p:cNvSpPr>
            <a:spLocks noChangeShapeType="1"/>
          </p:cNvSpPr>
          <p:nvPr/>
        </p:nvSpPr>
        <p:spPr bwMode="gray">
          <a:xfrm flipH="1">
            <a:off x="0" y="3860800"/>
            <a:ext cx="2051050" cy="2997200"/>
          </a:xfrm>
          <a:prstGeom prst="line">
            <a:avLst/>
          </a:prstGeom>
          <a:noFill/>
          <a:ln w="9525">
            <a:solidFill>
              <a:schemeClr val="accent1">
                <a:alpha val="39999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28" name="Arc 17"/>
          <p:cNvSpPr>
            <a:spLocks/>
          </p:cNvSpPr>
          <p:nvPr/>
        </p:nvSpPr>
        <p:spPr bwMode="gray">
          <a:xfrm>
            <a:off x="0" y="4422775"/>
            <a:ext cx="2438400" cy="2435225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" name="Text Box 18"/>
          <p:cNvSpPr txBox="1">
            <a:spLocks noChangeArrowheads="1"/>
          </p:cNvSpPr>
          <p:nvPr/>
        </p:nvSpPr>
        <p:spPr bwMode="gray">
          <a:xfrm>
            <a:off x="2124075" y="1196975"/>
            <a:ext cx="2663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1800" b="0">
                <a:solidFill>
                  <a:srgbClr val="800000"/>
                </a:solidFill>
                <a:ea typeface="宋体" charset="-122"/>
              </a:rPr>
              <a:t>生成各类上报报表</a:t>
            </a:r>
          </a:p>
        </p:txBody>
      </p:sp>
      <p:sp>
        <p:nvSpPr>
          <p:cNvPr id="124" name="Text Box 19"/>
          <p:cNvSpPr txBox="1">
            <a:spLocks noChangeArrowheads="1"/>
          </p:cNvSpPr>
          <p:nvPr/>
        </p:nvSpPr>
        <p:spPr bwMode="black">
          <a:xfrm>
            <a:off x="2722563" y="2300288"/>
            <a:ext cx="35782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1800" b="0">
                <a:solidFill>
                  <a:srgbClr val="800000"/>
                </a:solidFill>
                <a:ea typeface="宋体" charset="-122"/>
              </a:rPr>
              <a:t>理财产品信息管理</a:t>
            </a:r>
          </a:p>
        </p:txBody>
      </p:sp>
      <p:sp>
        <p:nvSpPr>
          <p:cNvPr id="125" name="Text Box 20"/>
          <p:cNvSpPr txBox="1">
            <a:spLocks noChangeArrowheads="1"/>
          </p:cNvSpPr>
          <p:nvPr/>
        </p:nvSpPr>
        <p:spPr bwMode="black">
          <a:xfrm>
            <a:off x="3230563" y="3357563"/>
            <a:ext cx="24939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1800" b="0">
                <a:solidFill>
                  <a:srgbClr val="800000"/>
                </a:solidFill>
                <a:ea typeface="宋体" charset="-122"/>
              </a:rPr>
              <a:t>团购产品信息管理</a:t>
            </a:r>
          </a:p>
        </p:txBody>
      </p:sp>
      <p:sp>
        <p:nvSpPr>
          <p:cNvPr id="126" name="Text Box 21"/>
          <p:cNvSpPr txBox="1">
            <a:spLocks noChangeArrowheads="1"/>
          </p:cNvSpPr>
          <p:nvPr/>
        </p:nvSpPr>
        <p:spPr bwMode="black">
          <a:xfrm>
            <a:off x="3563938" y="4456113"/>
            <a:ext cx="18923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1800" b="0">
                <a:solidFill>
                  <a:srgbClr val="800000"/>
                </a:solidFill>
                <a:ea typeface="宋体" charset="-122"/>
              </a:rPr>
              <a:t>模型信息管理</a:t>
            </a:r>
          </a:p>
        </p:txBody>
      </p:sp>
      <p:grpSp>
        <p:nvGrpSpPr>
          <p:cNvPr id="38933" name="Group 22"/>
          <p:cNvGrpSpPr>
            <a:grpSpLocks/>
          </p:cNvGrpSpPr>
          <p:nvPr/>
        </p:nvGrpSpPr>
        <p:grpSpPr bwMode="auto">
          <a:xfrm>
            <a:off x="2411413" y="1628775"/>
            <a:ext cx="119062" cy="119063"/>
            <a:chOff x="2995" y="1525"/>
            <a:chExt cx="112" cy="112"/>
          </a:xfrm>
        </p:grpSpPr>
        <p:sp>
          <p:nvSpPr>
            <p:cNvPr id="38981" name="AutoShape 23"/>
            <p:cNvSpPr>
              <a:spLocks noChangeArrowheads="1"/>
            </p:cNvSpPr>
            <p:nvPr/>
          </p:nvSpPr>
          <p:spPr bwMode="gray">
            <a:xfrm>
              <a:off x="2995" y="1525"/>
              <a:ext cx="112" cy="112"/>
            </a:xfrm>
            <a:prstGeom prst="roundRect">
              <a:avLst>
                <a:gd name="adj" fmla="val 16667"/>
              </a:avLst>
            </a:prstGeom>
            <a:solidFill>
              <a:srgbClr val="808080"/>
            </a:solidFill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charset="2"/>
                <a:buChar char="v"/>
                <a:defRPr sz="2800" b="1">
                  <a:solidFill>
                    <a:schemeClr val="tx2"/>
                  </a:solidFill>
                  <a:latin typeface="Verdan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8982" name="AutoShape 24"/>
            <p:cNvSpPr>
              <a:spLocks noChangeArrowheads="1"/>
            </p:cNvSpPr>
            <p:nvPr/>
          </p:nvSpPr>
          <p:spPr bwMode="gray">
            <a:xfrm>
              <a:off x="3029" y="1540"/>
              <a:ext cx="60" cy="81"/>
            </a:xfrm>
            <a:prstGeom prst="homePlate">
              <a:avLst>
                <a:gd name="adj" fmla="val 10000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charset="2"/>
                <a:buChar char="v"/>
                <a:defRPr sz="2800" b="1">
                  <a:solidFill>
                    <a:schemeClr val="tx2"/>
                  </a:solidFill>
                  <a:latin typeface="Verdan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latin typeface="Arial" charset="0"/>
                <a:ea typeface="宋体" charset="-122"/>
              </a:endParaRPr>
            </a:p>
          </p:txBody>
        </p:sp>
      </p:grpSp>
      <p:sp>
        <p:nvSpPr>
          <p:cNvPr id="38934" name="Text Box 25"/>
          <p:cNvSpPr txBox="1">
            <a:spLocks noChangeArrowheads="1"/>
          </p:cNvSpPr>
          <p:nvPr/>
        </p:nvSpPr>
        <p:spPr bwMode="black">
          <a:xfrm>
            <a:off x="2530475" y="1511300"/>
            <a:ext cx="40830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600" b="0">
                <a:solidFill>
                  <a:schemeClr val="tx1"/>
                </a:solidFill>
                <a:latin typeface="Calibri" charset="0"/>
                <a:ea typeface="宋体" charset="-122"/>
              </a:rPr>
              <a:t>系统可以帮助后台管理员生成各类上报报表</a:t>
            </a:r>
          </a:p>
        </p:txBody>
      </p:sp>
      <p:sp>
        <p:nvSpPr>
          <p:cNvPr id="38935" name="Text Box 29"/>
          <p:cNvSpPr txBox="1">
            <a:spLocks noChangeArrowheads="1"/>
          </p:cNvSpPr>
          <p:nvPr/>
        </p:nvSpPr>
        <p:spPr bwMode="black">
          <a:xfrm>
            <a:off x="3225800" y="2603500"/>
            <a:ext cx="40830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600" b="0">
                <a:solidFill>
                  <a:schemeClr val="tx1"/>
                </a:solidFill>
                <a:latin typeface="Calibri" charset="0"/>
                <a:ea typeface="宋体" charset="-122"/>
              </a:rPr>
              <a:t>后台管理员可以管理理财产品的信息</a:t>
            </a:r>
            <a:r>
              <a:rPr lang="zh-CN" altLang="en-US" sz="1800" b="0">
                <a:solidFill>
                  <a:schemeClr val="tx1"/>
                </a:solidFill>
                <a:latin typeface="Arial" charset="0"/>
                <a:ea typeface="宋体" charset="-122"/>
              </a:rPr>
              <a:t>以及查看产品销量预测</a:t>
            </a:r>
          </a:p>
        </p:txBody>
      </p:sp>
      <p:grpSp>
        <p:nvGrpSpPr>
          <p:cNvPr id="38936" name="Group 30"/>
          <p:cNvGrpSpPr>
            <a:grpSpLocks/>
          </p:cNvGrpSpPr>
          <p:nvPr/>
        </p:nvGrpSpPr>
        <p:grpSpPr bwMode="auto">
          <a:xfrm>
            <a:off x="3663950" y="3751263"/>
            <a:ext cx="119063" cy="119062"/>
            <a:chOff x="2995" y="1525"/>
            <a:chExt cx="112" cy="112"/>
          </a:xfrm>
        </p:grpSpPr>
        <p:sp>
          <p:nvSpPr>
            <p:cNvPr id="38979" name="AutoShape 31"/>
            <p:cNvSpPr>
              <a:spLocks noChangeArrowheads="1"/>
            </p:cNvSpPr>
            <p:nvPr/>
          </p:nvSpPr>
          <p:spPr bwMode="gray">
            <a:xfrm>
              <a:off x="2995" y="1525"/>
              <a:ext cx="112" cy="112"/>
            </a:xfrm>
            <a:prstGeom prst="roundRect">
              <a:avLst>
                <a:gd name="adj" fmla="val 16667"/>
              </a:avLst>
            </a:prstGeom>
            <a:solidFill>
              <a:srgbClr val="808080"/>
            </a:solidFill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charset="2"/>
                <a:buChar char="v"/>
                <a:defRPr sz="2800" b="1">
                  <a:solidFill>
                    <a:schemeClr val="tx2"/>
                  </a:solidFill>
                  <a:latin typeface="Verdan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8980" name="AutoShape 32"/>
            <p:cNvSpPr>
              <a:spLocks noChangeArrowheads="1"/>
            </p:cNvSpPr>
            <p:nvPr/>
          </p:nvSpPr>
          <p:spPr bwMode="gray">
            <a:xfrm>
              <a:off x="3029" y="1540"/>
              <a:ext cx="60" cy="81"/>
            </a:xfrm>
            <a:prstGeom prst="homePlate">
              <a:avLst>
                <a:gd name="adj" fmla="val 10000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charset="2"/>
                <a:buChar char="v"/>
                <a:defRPr sz="2800" b="1">
                  <a:solidFill>
                    <a:schemeClr val="tx2"/>
                  </a:solidFill>
                  <a:latin typeface="Verdan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latin typeface="Arial" charset="0"/>
                <a:ea typeface="宋体" charset="-122"/>
              </a:endParaRPr>
            </a:p>
          </p:txBody>
        </p:sp>
      </p:grpSp>
      <p:sp>
        <p:nvSpPr>
          <p:cNvPr id="38937" name="Text Box 33"/>
          <p:cNvSpPr txBox="1">
            <a:spLocks noChangeArrowheads="1"/>
          </p:cNvSpPr>
          <p:nvPr/>
        </p:nvSpPr>
        <p:spPr bwMode="black">
          <a:xfrm>
            <a:off x="3802063" y="3663950"/>
            <a:ext cx="40830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600" b="0">
                <a:solidFill>
                  <a:schemeClr val="tx1"/>
                </a:solidFill>
                <a:latin typeface="Calibri" charset="0"/>
                <a:ea typeface="宋体" charset="-122"/>
              </a:rPr>
              <a:t>后台管理员可以管理所有团购产品的信息</a:t>
            </a:r>
          </a:p>
        </p:txBody>
      </p:sp>
      <p:grpSp>
        <p:nvGrpSpPr>
          <p:cNvPr id="38938" name="Group 34"/>
          <p:cNvGrpSpPr>
            <a:grpSpLocks/>
          </p:cNvGrpSpPr>
          <p:nvPr/>
        </p:nvGrpSpPr>
        <p:grpSpPr bwMode="auto">
          <a:xfrm>
            <a:off x="3810000" y="4851400"/>
            <a:ext cx="119063" cy="119063"/>
            <a:chOff x="2995" y="1525"/>
            <a:chExt cx="112" cy="112"/>
          </a:xfrm>
        </p:grpSpPr>
        <p:sp>
          <p:nvSpPr>
            <p:cNvPr id="38977" name="AutoShape 35"/>
            <p:cNvSpPr>
              <a:spLocks noChangeArrowheads="1"/>
            </p:cNvSpPr>
            <p:nvPr/>
          </p:nvSpPr>
          <p:spPr bwMode="gray">
            <a:xfrm>
              <a:off x="2995" y="1525"/>
              <a:ext cx="112" cy="112"/>
            </a:xfrm>
            <a:prstGeom prst="roundRect">
              <a:avLst>
                <a:gd name="adj" fmla="val 16667"/>
              </a:avLst>
            </a:prstGeom>
            <a:solidFill>
              <a:srgbClr val="808080"/>
            </a:solidFill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charset="2"/>
                <a:buChar char="v"/>
                <a:defRPr sz="2800" b="1">
                  <a:solidFill>
                    <a:schemeClr val="tx2"/>
                  </a:solidFill>
                  <a:latin typeface="Verdan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8978" name="AutoShape 36"/>
            <p:cNvSpPr>
              <a:spLocks noChangeArrowheads="1"/>
            </p:cNvSpPr>
            <p:nvPr/>
          </p:nvSpPr>
          <p:spPr bwMode="gray">
            <a:xfrm>
              <a:off x="3029" y="1540"/>
              <a:ext cx="60" cy="81"/>
            </a:xfrm>
            <a:prstGeom prst="homePlate">
              <a:avLst>
                <a:gd name="adj" fmla="val 10000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charset="2"/>
                <a:buChar char="v"/>
                <a:defRPr sz="2800" b="1">
                  <a:solidFill>
                    <a:schemeClr val="tx2"/>
                  </a:solidFill>
                  <a:latin typeface="Verdan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latin typeface="Arial" charset="0"/>
                <a:ea typeface="宋体" charset="-122"/>
              </a:endParaRPr>
            </a:p>
          </p:txBody>
        </p:sp>
      </p:grpSp>
      <p:sp>
        <p:nvSpPr>
          <p:cNvPr id="38939" name="Text Box 37"/>
          <p:cNvSpPr txBox="1">
            <a:spLocks noChangeArrowheads="1"/>
          </p:cNvSpPr>
          <p:nvPr/>
        </p:nvSpPr>
        <p:spPr bwMode="black">
          <a:xfrm>
            <a:off x="3948113" y="4764088"/>
            <a:ext cx="40830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600" b="0">
                <a:solidFill>
                  <a:schemeClr val="tx1"/>
                </a:solidFill>
                <a:latin typeface="Calibri" charset="0"/>
                <a:ea typeface="宋体" charset="-122"/>
              </a:rPr>
              <a:t>后台管理员有权管理后台管理员的信息</a:t>
            </a:r>
          </a:p>
        </p:txBody>
      </p:sp>
      <p:sp>
        <p:nvSpPr>
          <p:cNvPr id="38940" name="AutoShape 38"/>
          <p:cNvSpPr>
            <a:spLocks noChangeArrowheads="1"/>
          </p:cNvSpPr>
          <p:nvPr/>
        </p:nvSpPr>
        <p:spPr bwMode="black">
          <a:xfrm>
            <a:off x="534988" y="3732213"/>
            <a:ext cx="228600" cy="228600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2147483646 w 21600"/>
              <a:gd name="T7" fmla="*/ 2147483646 h 21600"/>
              <a:gd name="T8" fmla="*/ 2147483646 w 21600"/>
              <a:gd name="T9" fmla="*/ 2147483646 h 21600"/>
              <a:gd name="T10" fmla="*/ 2147483646 w 21600"/>
              <a:gd name="T11" fmla="*/ 2147483646 h 21600"/>
              <a:gd name="T12" fmla="*/ 2147483646 w 21600"/>
              <a:gd name="T13" fmla="*/ 2147483646 h 21600"/>
              <a:gd name="T14" fmla="*/ 2147483646 w 21600"/>
              <a:gd name="T15" fmla="*/ 2147483646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FFFFFF">
              <a:alpha val="59999"/>
            </a:srgbClr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41" name="AutoShape 39"/>
          <p:cNvSpPr>
            <a:spLocks noChangeArrowheads="1"/>
          </p:cNvSpPr>
          <p:nvPr/>
        </p:nvSpPr>
        <p:spPr bwMode="black">
          <a:xfrm>
            <a:off x="2916238" y="5516563"/>
            <a:ext cx="228600" cy="228600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2147483646 w 21600"/>
              <a:gd name="T7" fmla="*/ 2147483646 h 21600"/>
              <a:gd name="T8" fmla="*/ 2147483646 w 21600"/>
              <a:gd name="T9" fmla="*/ 2147483646 h 21600"/>
              <a:gd name="T10" fmla="*/ 2147483646 w 21600"/>
              <a:gd name="T11" fmla="*/ 2147483646 h 21600"/>
              <a:gd name="T12" fmla="*/ 2147483646 w 21600"/>
              <a:gd name="T13" fmla="*/ 2147483646 h 21600"/>
              <a:gd name="T14" fmla="*/ 2147483646 w 21600"/>
              <a:gd name="T15" fmla="*/ 2147483646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FFFFFF">
              <a:alpha val="59999"/>
            </a:srgbClr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2" name="Oval 40"/>
          <p:cNvSpPr>
            <a:spLocks noChangeArrowheads="1"/>
          </p:cNvSpPr>
          <p:nvPr/>
        </p:nvSpPr>
        <p:spPr bwMode="gray">
          <a:xfrm rot="3083608">
            <a:off x="3068638" y="4589463"/>
            <a:ext cx="400050" cy="400050"/>
          </a:xfrm>
          <a:prstGeom prst="ellipse">
            <a:avLst/>
          </a:prstGeom>
          <a:gradFill rotWithShape="1">
            <a:gsLst>
              <a:gs pos="0">
                <a:schemeClr val="accent2">
                  <a:gamma/>
                  <a:tint val="50980"/>
                  <a:invGamma/>
                </a:schemeClr>
              </a:gs>
              <a:gs pos="100000">
                <a:schemeClr val="accent2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FEFFFF"/>
            </a:solidFill>
            <a:round/>
            <a:headEnd/>
            <a:tailEnd/>
          </a:ln>
          <a:effectLst>
            <a:outerShdw dist="35921" dir="2700000" algn="ctr" rotWithShape="0">
              <a:srgbClr val="080808">
                <a:alpha val="50000"/>
              </a:srgb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143" name="Oval 41"/>
          <p:cNvSpPr>
            <a:spLocks noChangeArrowheads="1"/>
          </p:cNvSpPr>
          <p:nvPr/>
        </p:nvSpPr>
        <p:spPr bwMode="gray">
          <a:xfrm>
            <a:off x="1258888" y="1196975"/>
            <a:ext cx="730250" cy="730250"/>
          </a:xfrm>
          <a:prstGeom prst="ellipse">
            <a:avLst/>
          </a:prstGeom>
          <a:gradFill rotWithShape="1">
            <a:gsLst>
              <a:gs pos="0">
                <a:schemeClr val="hlink">
                  <a:gamma/>
                  <a:tint val="20000"/>
                  <a:invGamma/>
                </a:schemeClr>
              </a:gs>
              <a:gs pos="100000">
                <a:schemeClr val="hlink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FEFFFF"/>
            </a:solidFill>
            <a:round/>
            <a:headEnd/>
            <a:tailEnd/>
          </a:ln>
          <a:effectLst>
            <a:outerShdw dist="35921" dir="2700000" algn="ctr" rotWithShape="0">
              <a:srgbClr val="080808">
                <a:alpha val="50000"/>
              </a:srgb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144" name="Oval 42"/>
          <p:cNvSpPr>
            <a:spLocks noChangeArrowheads="1"/>
          </p:cNvSpPr>
          <p:nvPr/>
        </p:nvSpPr>
        <p:spPr bwMode="gray">
          <a:xfrm rot="802016">
            <a:off x="1968500" y="2265363"/>
            <a:ext cx="598488" cy="598487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tint val="28627"/>
                  <a:invGamma/>
                </a:schemeClr>
              </a:gs>
              <a:gs pos="100000">
                <a:schemeClr val="accent1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FEFFFF"/>
            </a:solidFill>
            <a:round/>
            <a:headEnd/>
            <a:tailEnd/>
          </a:ln>
          <a:effectLst>
            <a:outerShdw dist="35921" dir="2700000" algn="ctr" rotWithShape="0">
              <a:srgbClr val="080808">
                <a:alpha val="50000"/>
              </a:srgb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145" name="Oval 43"/>
          <p:cNvSpPr>
            <a:spLocks noChangeArrowheads="1"/>
          </p:cNvSpPr>
          <p:nvPr/>
        </p:nvSpPr>
        <p:spPr bwMode="gray">
          <a:xfrm rot="3116201">
            <a:off x="2657475" y="3459163"/>
            <a:ext cx="504825" cy="504825"/>
          </a:xfrm>
          <a:prstGeom prst="ellipse">
            <a:avLst/>
          </a:prstGeom>
          <a:gradFill rotWithShape="1">
            <a:gsLst>
              <a:gs pos="0">
                <a:schemeClr val="folHlink">
                  <a:gamma/>
                  <a:tint val="63529"/>
                  <a:invGamma/>
                </a:schemeClr>
              </a:gs>
              <a:gs pos="100000">
                <a:schemeClr val="folHlink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FEFFFF"/>
            </a:solidFill>
            <a:round/>
            <a:headEnd/>
            <a:tailEnd/>
          </a:ln>
          <a:effectLst>
            <a:outerShdw dist="35921" dir="2700000" algn="ctr" rotWithShape="0">
              <a:srgbClr val="080808">
                <a:alpha val="50000"/>
              </a:srgb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a typeface="宋体" pitchFamily="2" charset="-122"/>
            </a:endParaRPr>
          </a:p>
        </p:txBody>
      </p:sp>
      <p:grpSp>
        <p:nvGrpSpPr>
          <p:cNvPr id="38946" name="Group 52"/>
          <p:cNvGrpSpPr>
            <a:grpSpLocks/>
          </p:cNvGrpSpPr>
          <p:nvPr/>
        </p:nvGrpSpPr>
        <p:grpSpPr bwMode="auto">
          <a:xfrm>
            <a:off x="3081338" y="2732088"/>
            <a:ext cx="119062" cy="119062"/>
            <a:chOff x="2995" y="1525"/>
            <a:chExt cx="112" cy="112"/>
          </a:xfrm>
        </p:grpSpPr>
        <p:sp>
          <p:nvSpPr>
            <p:cNvPr id="38975" name="AutoShape 53"/>
            <p:cNvSpPr>
              <a:spLocks noChangeArrowheads="1"/>
            </p:cNvSpPr>
            <p:nvPr/>
          </p:nvSpPr>
          <p:spPr bwMode="gray">
            <a:xfrm>
              <a:off x="2995" y="1525"/>
              <a:ext cx="112" cy="112"/>
            </a:xfrm>
            <a:prstGeom prst="roundRect">
              <a:avLst>
                <a:gd name="adj" fmla="val 16667"/>
              </a:avLst>
            </a:prstGeom>
            <a:solidFill>
              <a:srgbClr val="808080"/>
            </a:solidFill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charset="2"/>
                <a:buChar char="v"/>
                <a:defRPr sz="2800" b="1">
                  <a:solidFill>
                    <a:schemeClr val="tx2"/>
                  </a:solidFill>
                  <a:latin typeface="Verdan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8976" name="AutoShape 54"/>
            <p:cNvSpPr>
              <a:spLocks noChangeArrowheads="1"/>
            </p:cNvSpPr>
            <p:nvPr/>
          </p:nvSpPr>
          <p:spPr bwMode="gray">
            <a:xfrm>
              <a:off x="3029" y="1540"/>
              <a:ext cx="60" cy="81"/>
            </a:xfrm>
            <a:prstGeom prst="homePlate">
              <a:avLst>
                <a:gd name="adj" fmla="val 10000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charset="2"/>
                <a:buChar char="v"/>
                <a:defRPr sz="2800" b="1">
                  <a:solidFill>
                    <a:schemeClr val="tx2"/>
                  </a:solidFill>
                  <a:latin typeface="Verdan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latin typeface="Arial" charset="0"/>
                <a:ea typeface="宋体" charset="-122"/>
              </a:endParaRPr>
            </a:p>
          </p:txBody>
        </p:sp>
      </p:grpSp>
      <p:sp>
        <p:nvSpPr>
          <p:cNvPr id="38947" name="Line 11"/>
          <p:cNvSpPr>
            <a:spLocks noChangeShapeType="1"/>
          </p:cNvSpPr>
          <p:nvPr/>
        </p:nvSpPr>
        <p:spPr bwMode="black">
          <a:xfrm flipH="1">
            <a:off x="0" y="5805488"/>
            <a:ext cx="3419475" cy="1052512"/>
          </a:xfrm>
          <a:prstGeom prst="line">
            <a:avLst/>
          </a:prstGeom>
          <a:noFill/>
          <a:ln w="19050">
            <a:solidFill>
              <a:schemeClr val="accent1">
                <a:alpha val="59999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0" name="Oval 40"/>
          <p:cNvSpPr>
            <a:spLocks noChangeArrowheads="1"/>
          </p:cNvSpPr>
          <p:nvPr/>
        </p:nvSpPr>
        <p:spPr bwMode="gray">
          <a:xfrm rot="3083608">
            <a:off x="3341688" y="5648325"/>
            <a:ext cx="300038" cy="312737"/>
          </a:xfrm>
          <a:prstGeom prst="ellipse">
            <a:avLst/>
          </a:prstGeom>
          <a:solidFill>
            <a:srgbClr val="993366"/>
          </a:solidFill>
          <a:ln w="9525">
            <a:solidFill>
              <a:srgbClr val="FEFFFF"/>
            </a:solidFill>
            <a:round/>
            <a:headEnd/>
            <a:tailEnd/>
          </a:ln>
          <a:effectLst>
            <a:outerShdw blurRad="63500" dist="38099" dir="2700000" algn="ctr" rotWithShape="0">
              <a:srgbClr val="080808">
                <a:alpha val="50000"/>
              </a:srgbClr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zh-CN" altLang="en-US" smtClean="0">
              <a:ea typeface="宋体" charset="-122"/>
            </a:endParaRPr>
          </a:p>
        </p:txBody>
      </p:sp>
      <p:sp>
        <p:nvSpPr>
          <p:cNvPr id="151" name="Text Box 21"/>
          <p:cNvSpPr txBox="1">
            <a:spLocks noChangeArrowheads="1"/>
          </p:cNvSpPr>
          <p:nvPr/>
        </p:nvSpPr>
        <p:spPr bwMode="black">
          <a:xfrm>
            <a:off x="3708400" y="5608638"/>
            <a:ext cx="18923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1800" b="0">
                <a:solidFill>
                  <a:srgbClr val="800000"/>
                </a:solidFill>
                <a:ea typeface="宋体" charset="-122"/>
              </a:rPr>
              <a:t>用户信息管理</a:t>
            </a:r>
          </a:p>
        </p:txBody>
      </p:sp>
      <p:grpSp>
        <p:nvGrpSpPr>
          <p:cNvPr id="38950" name="Group 34"/>
          <p:cNvGrpSpPr>
            <a:grpSpLocks/>
          </p:cNvGrpSpPr>
          <p:nvPr/>
        </p:nvGrpSpPr>
        <p:grpSpPr bwMode="auto">
          <a:xfrm>
            <a:off x="3954463" y="6003925"/>
            <a:ext cx="119062" cy="119063"/>
            <a:chOff x="2995" y="1525"/>
            <a:chExt cx="112" cy="112"/>
          </a:xfrm>
        </p:grpSpPr>
        <p:sp>
          <p:nvSpPr>
            <p:cNvPr id="38973" name="AutoShape 35"/>
            <p:cNvSpPr>
              <a:spLocks noChangeArrowheads="1"/>
            </p:cNvSpPr>
            <p:nvPr/>
          </p:nvSpPr>
          <p:spPr bwMode="gray">
            <a:xfrm>
              <a:off x="2995" y="1525"/>
              <a:ext cx="112" cy="112"/>
            </a:xfrm>
            <a:prstGeom prst="roundRect">
              <a:avLst>
                <a:gd name="adj" fmla="val 16667"/>
              </a:avLst>
            </a:prstGeom>
            <a:solidFill>
              <a:srgbClr val="808080"/>
            </a:solidFill>
            <a:ln w="9525">
              <a:solidFill>
                <a:srgbClr val="F8F8F8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charset="2"/>
                <a:buChar char="v"/>
                <a:defRPr sz="2800" b="1">
                  <a:solidFill>
                    <a:schemeClr val="tx2"/>
                  </a:solidFill>
                  <a:latin typeface="Verdan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38974" name="AutoShape 36"/>
            <p:cNvSpPr>
              <a:spLocks noChangeArrowheads="1"/>
            </p:cNvSpPr>
            <p:nvPr/>
          </p:nvSpPr>
          <p:spPr bwMode="gray">
            <a:xfrm>
              <a:off x="3029" y="1540"/>
              <a:ext cx="60" cy="81"/>
            </a:xfrm>
            <a:prstGeom prst="homePlate">
              <a:avLst>
                <a:gd name="adj" fmla="val 10000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charset="2"/>
                <a:buChar char="v"/>
                <a:defRPr sz="2800" b="1">
                  <a:solidFill>
                    <a:schemeClr val="tx2"/>
                  </a:solidFill>
                  <a:latin typeface="Verdan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latin typeface="Arial" charset="0"/>
                <a:ea typeface="宋体" charset="-122"/>
              </a:endParaRPr>
            </a:p>
          </p:txBody>
        </p:sp>
      </p:grpSp>
      <p:sp>
        <p:nvSpPr>
          <p:cNvPr id="38951" name="Text Box 37"/>
          <p:cNvSpPr txBox="1">
            <a:spLocks noChangeArrowheads="1"/>
          </p:cNvSpPr>
          <p:nvPr/>
        </p:nvSpPr>
        <p:spPr bwMode="black">
          <a:xfrm>
            <a:off x="4092575" y="5916613"/>
            <a:ext cx="40830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600" b="0">
                <a:solidFill>
                  <a:schemeClr val="tx1"/>
                </a:solidFill>
                <a:latin typeface="Calibri" charset="0"/>
                <a:ea typeface="宋体" charset="-122"/>
              </a:rPr>
              <a:t>后台管理员有权管理网站注册用户的信息</a:t>
            </a:r>
          </a:p>
        </p:txBody>
      </p:sp>
      <p:pic>
        <p:nvPicPr>
          <p:cNvPr id="38952" name="图片 155" descr="E:\CJ资料1\aaaaaaaaaaaaaaaaaaaaaaaaaaaaa\最终要用的\最终要用的\LOGON\LOG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14938"/>
            <a:ext cx="1785938" cy="164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7" name="图片 156" descr="D:\软件备份\QQ2011\个人文件夹\1019012060\Image\Z[Z{]02__A}$(`S`O$_JC3V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563" y="714375"/>
            <a:ext cx="5786437" cy="392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8" name="图片 157" descr="E:\CJ资料1\aaaaaaaaaaaaaaaaaaaaaaaaaaaaa\最终要用的\最终要用的\adm\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1071563"/>
            <a:ext cx="5848350" cy="392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9" name="图片 158" descr="E:\CJ资料1\aaaaaaaaaaaaaaaaaaaaaaaaaaaaa\最终要用的\最终要用的\维护\维护主界面\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13" y="1428750"/>
            <a:ext cx="6062662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0" name="图片 159" descr="E:\CJ资料1\aaaaaaaaaaaaaaaaaaaaaaaaaaaaa\最终要用的\最终要用的\browse 理财产品\新建文件夹\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714375"/>
            <a:ext cx="4451350" cy="267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1" name="图片 160" descr="E:\CJ资料1\aaaaaaaaaaaaaaaaaaaaaaaaaaaaa\最终要用的\最终要用的\报表\报表选项\报表选项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928688"/>
            <a:ext cx="4643438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2" name="图片 161" descr="E:\CJ资料1\aaaaaaaaaaaaaaaaaaaaaaaaaaaaa\最终要用的\最终要用的\报表\报表选项\3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63" y="1143000"/>
            <a:ext cx="4643437" cy="292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" name="图片 162" descr="E:\CJ资料1\aaaaaaaaaaaaaaaaaaaaaaaaaaaaa\最终要用的\最终要用的\报表\报表选项\理财产品报表\1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438" y="1357313"/>
            <a:ext cx="4876800" cy="307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" name="图片 163" descr="E:\CJ资料1\aaaaaaaaaaaaaaaaaaaaaaaaaaaaa\最终要用的\最终要用的\报表\报表选项\团购产品报表\1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1643063"/>
            <a:ext cx="4991100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5" name="图片 164" descr="E:\CJ资料1\aaaaaaaaaaaaaaaaaaaaaaaaaaaaa\最终要用的\最终要用的\报表\报表选项\请求团购报表\1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63" y="1857375"/>
            <a:ext cx="4991100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6" name="图片 165" descr="E:\CJ资料1\aaaaaaaaaaaaaaaaaaaaaaaaaaaaa\最终要用的\啊啊啊啊啊啊啊啊啊啊啊啊啊啊啊啊\5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313" y="714375"/>
            <a:ext cx="5500687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7" name="图片 166" descr="E:\CJ资料1\aaaaaaaaaaaaaaaaaaaaaaaaaaaaa\最终要用的\最终要用的\browse 理财产品\新建文件夹\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563" y="928688"/>
            <a:ext cx="5594350" cy="350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8" name="图片 167" descr="E:\CJ资料1\aaaaaaaaaaaaaaaaaaaaaaaaaaaaa\最终要用的\最终要用的\browse 理财产品\新建文件夹\15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3" y="1214438"/>
            <a:ext cx="565467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" name="图片 168" descr="E:\CJ资料1\aaaaaaaaaaaaaaaaaaaaaaaaaaaaa\最终要用的\最终要用的\browse 理财产品\新建文件夹\新建文件夹\1.jp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63" y="1500188"/>
            <a:ext cx="5653087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0" name="图片 169" descr="E:\CJ资料1\aaaaaaaaaaaaaaaaaaaaaaaaaaaaa\最终要用的\啊啊啊啊啊啊啊啊啊啊啊啊啊啊啊啊\111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13" y="1785938"/>
            <a:ext cx="5694362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1" name="图片 170" descr="E:\CJ资料1\aaaaaaaaaaaaaaaaaaaaaaaaaaaaa\最终要用的\最终要用的\browse 理财产品\新建文件夹\新建文件夹\5.jp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500063"/>
            <a:ext cx="5429250" cy="364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2" name="图片 171" descr="E:\CJ资料1\aaaaaaaaaaaaaaaaaaaaaaaaaaaaa\最终要用的\啊啊啊啊啊啊啊啊啊啊啊啊啊啊啊啊\111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438" y="785813"/>
            <a:ext cx="5408612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3" name="图片 172" descr="E:\CJ资料1\aaaaaaaaaaaaaaaaaaaaaaaaaaaaa\最终要用的\最终要用的\BROWSE 团购产品\1.jp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1071563"/>
            <a:ext cx="5765800" cy="378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" name="图片 173" descr="E:\CJ资料1\aaaaaaaaaaaaaaaaaaaaaaaaaaaaa\最终要用的\最终要用的\维护\维护主界面\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701675"/>
            <a:ext cx="5357812" cy="35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5" name="图片 174" descr="E:\CJ资料1\aaaaaaaaaaaaaaaaaaaaaaaaaaaaa\最终要用的\最终要用的\维护\改变信息\1.jp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563" y="1000125"/>
            <a:ext cx="556260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" name="图片 175" descr="E:\CJ资料1\aaaaaaaaaaaaaaaaaaaaaaaaaaaaa\最终要用的\最终要用的\维护\刷新界面\1.jp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1285875"/>
            <a:ext cx="584835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5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5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1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1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7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8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2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2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2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2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2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2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2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 tmFilter="0, 0; .2, .5; .8, .5; 1, 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5" dur="250" autoRev="1" fill="hold"/>
                                        <p:tgtEl>
                                          <p:spTgt spid="1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 tmFilter="0, 0; .2, .5; .8, .5; 1, 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8" dur="250" autoRev="1" fill="hold"/>
                                        <p:tgtEl>
                                          <p:spTgt spid="1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2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2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2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2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2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 tmFilter="0, 0; .2, .5; .8, .5; 1, 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9" dur="250" autoRev="1" fill="hold"/>
                                        <p:tgtEl>
                                          <p:spTgt spid="1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 tmFilter="0, 0; .2, .5; .8, .5; 1, 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2" dur="250" autoRev="1" fill="hold"/>
                                        <p:tgtEl>
                                          <p:spTgt spid="1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2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5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2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2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2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2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25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 nodeType="clickPar">
                      <p:stCondLst>
                        <p:cond delay="indefinite"/>
                      </p:stCondLst>
                      <p:childTnLst>
                        <p:par>
                          <p:cTn id="1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 tmFilter="0, 0; .2, .5; .8, .5; 1, 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3" dur="250" autoRev="1" fill="hold"/>
                                        <p:tgtEl>
                                          <p:spTgt spid="1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 tmFilter="0, 0; .2, .5; .8, .5; 1, 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6" dur="250" autoRev="1" fill="hold"/>
                                        <p:tgtEl>
                                          <p:spTgt spid="1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2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2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9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2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2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2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2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 nodeType="clickPar">
                      <p:stCondLst>
                        <p:cond delay="indefinite"/>
                      </p:stCondLst>
                      <p:childTnLst>
                        <p:par>
                          <p:cTn id="2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2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25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2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  <p:bldP spid="124" grpId="0"/>
      <p:bldP spid="125" grpId="0"/>
      <p:bldP spid="126" grpId="0"/>
      <p:bldP spid="142" grpId="0" animBg="1"/>
      <p:bldP spid="143" grpId="0" animBg="1"/>
      <p:bldP spid="144" grpId="0" animBg="1"/>
      <p:bldP spid="145" grpId="0" animBg="1"/>
      <p:bldP spid="150" grpId="0" animBg="1"/>
      <p:bldP spid="15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4400">
                <a:ea typeface="宋体" charset="-122"/>
              </a:rPr>
              <a:t>功 能 总 结</a:t>
            </a:r>
            <a:r>
              <a:rPr lang="en-US" altLang="zh-CN" sz="4400">
                <a:ea typeface="宋体" charset="-122"/>
              </a:rPr>
              <a:t>--</a:t>
            </a:r>
            <a:r>
              <a:rPr lang="zh-CN" altLang="en-US" sz="3600">
                <a:ea typeface="宋体" charset="-122"/>
              </a:rPr>
              <a:t>产品优势</a:t>
            </a:r>
          </a:p>
        </p:txBody>
      </p:sp>
      <p:sp>
        <p:nvSpPr>
          <p:cNvPr id="34819" name="Oval 3"/>
          <p:cNvSpPr>
            <a:spLocks noChangeArrowheads="1"/>
          </p:cNvSpPr>
          <p:nvPr/>
        </p:nvSpPr>
        <p:spPr bwMode="gray">
          <a:xfrm>
            <a:off x="5199063" y="2065338"/>
            <a:ext cx="2971800" cy="2971800"/>
          </a:xfrm>
          <a:prstGeom prst="ellips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ffectLst>
            <a:outerShdw blurRad="63500" dist="38099" dir="2700000" algn="ctr" rotWithShape="0">
              <a:srgbClr val="080808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zh-CN" altLang="en-US" b="1" smtClean="0">
              <a:ea typeface="宋体" charset="-122"/>
            </a:endParaRPr>
          </a:p>
        </p:txBody>
      </p:sp>
      <p:sp>
        <p:nvSpPr>
          <p:cNvPr id="34820" name="Oval 4"/>
          <p:cNvSpPr>
            <a:spLocks noChangeArrowheads="1"/>
          </p:cNvSpPr>
          <p:nvPr/>
        </p:nvSpPr>
        <p:spPr bwMode="gray">
          <a:xfrm>
            <a:off x="838200" y="2065338"/>
            <a:ext cx="2971800" cy="2971800"/>
          </a:xfrm>
          <a:prstGeom prst="ellips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>
            <a:outerShdw blurRad="63500" dist="38099" dir="2700000" algn="ctr" rotWithShape="0">
              <a:srgbClr val="080808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zh-CN" altLang="en-US" b="1" smtClean="0">
              <a:ea typeface="宋体" charset="-122"/>
            </a:endParaRPr>
          </a:p>
        </p:txBody>
      </p:sp>
      <p:grpSp>
        <p:nvGrpSpPr>
          <p:cNvPr id="40964" name="Group 15"/>
          <p:cNvGrpSpPr>
            <a:grpSpLocks/>
          </p:cNvGrpSpPr>
          <p:nvPr/>
        </p:nvGrpSpPr>
        <p:grpSpPr bwMode="auto">
          <a:xfrm>
            <a:off x="857250" y="1857375"/>
            <a:ext cx="1000125" cy="977900"/>
            <a:chOff x="480" y="1200"/>
            <a:chExt cx="1042" cy="1019"/>
          </a:xfrm>
        </p:grpSpPr>
        <p:grpSp>
          <p:nvGrpSpPr>
            <p:cNvPr id="41034" name="Group 16"/>
            <p:cNvGrpSpPr>
              <a:grpSpLocks/>
            </p:cNvGrpSpPr>
            <p:nvPr/>
          </p:nvGrpSpPr>
          <p:grpSpPr bwMode="auto">
            <a:xfrm>
              <a:off x="480" y="1200"/>
              <a:ext cx="1042" cy="1019"/>
              <a:chOff x="480" y="1200"/>
              <a:chExt cx="1042" cy="1019"/>
            </a:xfrm>
          </p:grpSpPr>
          <p:pic>
            <p:nvPicPr>
              <p:cNvPr id="41036" name="Picture 17" descr="circuler_1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480" y="1200"/>
                <a:ext cx="1042" cy="10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Oval 18"/>
              <p:cNvSpPr>
                <a:spLocks noChangeArrowheads="1"/>
              </p:cNvSpPr>
              <p:nvPr/>
            </p:nvSpPr>
            <p:spPr bwMode="gray">
              <a:xfrm>
                <a:off x="480" y="1200"/>
                <a:ext cx="1035" cy="1019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50000">
                    <a:schemeClr val="accent2">
                      <a:gamma/>
                      <a:shade val="46275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 b="1">
                  <a:latin typeface="Calibri" pitchFamily="34" charset="0"/>
                  <a:ea typeface="宋体" pitchFamily="2" charset="-122"/>
                </a:endParaRPr>
              </a:p>
            </p:txBody>
          </p:sp>
        </p:grpSp>
        <p:pic>
          <p:nvPicPr>
            <p:cNvPr id="41035" name="Picture 19" descr="Picture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584" y="1210"/>
              <a:ext cx="823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0965" name="Text Box 30"/>
          <p:cNvSpPr txBox="1">
            <a:spLocks noChangeArrowheads="1"/>
          </p:cNvSpPr>
          <p:nvPr/>
        </p:nvSpPr>
        <p:spPr bwMode="white">
          <a:xfrm>
            <a:off x="889000" y="1962150"/>
            <a:ext cx="936625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>
                <a:solidFill>
                  <a:srgbClr val="F8F8F8"/>
                </a:solidFill>
                <a:latin typeface="Arial" charset="0"/>
                <a:ea typeface="宋体" charset="-122"/>
              </a:rPr>
              <a:t>个性</a:t>
            </a:r>
            <a:endParaRPr lang="en-US" altLang="zh-CN" sz="2000">
              <a:solidFill>
                <a:srgbClr val="F8F8F8"/>
              </a:solidFill>
              <a:latin typeface="Arial" charset="0"/>
              <a:ea typeface="宋体" charset="-122"/>
            </a:endParaRPr>
          </a:p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>
                <a:solidFill>
                  <a:srgbClr val="F8F8F8"/>
                </a:solidFill>
                <a:latin typeface="Arial" charset="0"/>
                <a:ea typeface="宋体" charset="-122"/>
              </a:rPr>
              <a:t>推荐</a:t>
            </a:r>
            <a:endParaRPr lang="en-US" altLang="zh-CN" sz="2000">
              <a:solidFill>
                <a:srgbClr val="F8F8F8"/>
              </a:solidFill>
              <a:latin typeface="Arial" charset="0"/>
              <a:ea typeface="宋体" charset="-122"/>
            </a:endParaRPr>
          </a:p>
        </p:txBody>
      </p:sp>
      <p:grpSp>
        <p:nvGrpSpPr>
          <p:cNvPr id="40966" name="Group 45"/>
          <p:cNvGrpSpPr>
            <a:grpSpLocks/>
          </p:cNvGrpSpPr>
          <p:nvPr/>
        </p:nvGrpSpPr>
        <p:grpSpPr bwMode="auto">
          <a:xfrm>
            <a:off x="7072313" y="1857375"/>
            <a:ext cx="1000125" cy="977900"/>
            <a:chOff x="480" y="1200"/>
            <a:chExt cx="1042" cy="1019"/>
          </a:xfrm>
        </p:grpSpPr>
        <p:grpSp>
          <p:nvGrpSpPr>
            <p:cNvPr id="41030" name="Group 46"/>
            <p:cNvGrpSpPr>
              <a:grpSpLocks/>
            </p:cNvGrpSpPr>
            <p:nvPr/>
          </p:nvGrpSpPr>
          <p:grpSpPr bwMode="auto">
            <a:xfrm>
              <a:off x="480" y="1200"/>
              <a:ext cx="1042" cy="1019"/>
              <a:chOff x="480" y="1200"/>
              <a:chExt cx="1042" cy="1019"/>
            </a:xfrm>
          </p:grpSpPr>
          <p:pic>
            <p:nvPicPr>
              <p:cNvPr id="41032" name="Picture 47" descr="circuler_1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480" y="1200"/>
                <a:ext cx="1042" cy="10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" name="Oval 48"/>
              <p:cNvSpPr>
                <a:spLocks noChangeArrowheads="1"/>
              </p:cNvSpPr>
              <p:nvPr/>
            </p:nvSpPr>
            <p:spPr bwMode="gray">
              <a:xfrm>
                <a:off x="480" y="1200"/>
                <a:ext cx="1035" cy="1019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50000">
                    <a:schemeClr val="folHlink">
                      <a:gamma/>
                      <a:shade val="54118"/>
                      <a:invGamma/>
                    </a:schemeClr>
                  </a:gs>
                  <a:gs pos="100000">
                    <a:schemeClr val="folHlink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 b="1">
                  <a:latin typeface="Calibri" pitchFamily="34" charset="0"/>
                  <a:ea typeface="宋体" pitchFamily="2" charset="-122"/>
                </a:endParaRPr>
              </a:p>
            </p:txBody>
          </p:sp>
        </p:grpSp>
        <p:pic>
          <p:nvPicPr>
            <p:cNvPr id="41031" name="Picture 49" descr="Picture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584" y="1210"/>
              <a:ext cx="823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0967" name="Text Box 50"/>
          <p:cNvSpPr txBox="1">
            <a:spLocks noChangeArrowheads="1"/>
          </p:cNvSpPr>
          <p:nvPr/>
        </p:nvSpPr>
        <p:spPr bwMode="white">
          <a:xfrm>
            <a:off x="7064375" y="1968500"/>
            <a:ext cx="1060450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>
                <a:solidFill>
                  <a:srgbClr val="F8F8F8"/>
                </a:solidFill>
                <a:latin typeface="Arial" charset="0"/>
                <a:ea typeface="宋体" charset="-122"/>
              </a:rPr>
              <a:t>合理</a:t>
            </a:r>
            <a:endParaRPr lang="en-US" altLang="zh-CN" sz="2000">
              <a:solidFill>
                <a:srgbClr val="F8F8F8"/>
              </a:solidFill>
              <a:latin typeface="Arial" charset="0"/>
              <a:ea typeface="宋体" charset="-122"/>
            </a:endParaRPr>
          </a:p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>
                <a:solidFill>
                  <a:srgbClr val="F8F8F8"/>
                </a:solidFill>
                <a:latin typeface="Arial" charset="0"/>
                <a:ea typeface="宋体" charset="-122"/>
              </a:rPr>
              <a:t>决策</a:t>
            </a:r>
            <a:endParaRPr lang="en-US" altLang="zh-CN" sz="2000">
              <a:solidFill>
                <a:srgbClr val="F8F8F8"/>
              </a:solidFill>
              <a:latin typeface="Arial" charset="0"/>
              <a:ea typeface="宋体" charset="-122"/>
            </a:endParaRPr>
          </a:p>
        </p:txBody>
      </p:sp>
      <p:grpSp>
        <p:nvGrpSpPr>
          <p:cNvPr id="40968" name="Group 15"/>
          <p:cNvGrpSpPr>
            <a:grpSpLocks/>
          </p:cNvGrpSpPr>
          <p:nvPr/>
        </p:nvGrpSpPr>
        <p:grpSpPr bwMode="auto">
          <a:xfrm>
            <a:off x="1071563" y="4286250"/>
            <a:ext cx="1000125" cy="977900"/>
            <a:chOff x="480" y="1200"/>
            <a:chExt cx="1042" cy="1019"/>
          </a:xfrm>
        </p:grpSpPr>
        <p:grpSp>
          <p:nvGrpSpPr>
            <p:cNvPr id="41026" name="Group 16"/>
            <p:cNvGrpSpPr>
              <a:grpSpLocks/>
            </p:cNvGrpSpPr>
            <p:nvPr/>
          </p:nvGrpSpPr>
          <p:grpSpPr bwMode="auto">
            <a:xfrm>
              <a:off x="480" y="1200"/>
              <a:ext cx="1042" cy="1019"/>
              <a:chOff x="480" y="1200"/>
              <a:chExt cx="1042" cy="1019"/>
            </a:xfrm>
          </p:grpSpPr>
          <p:pic>
            <p:nvPicPr>
              <p:cNvPr id="41028" name="Picture 17" descr="circuler_1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480" y="1200"/>
                <a:ext cx="1042" cy="10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" name="Oval 18"/>
              <p:cNvSpPr>
                <a:spLocks noChangeArrowheads="1"/>
              </p:cNvSpPr>
              <p:nvPr/>
            </p:nvSpPr>
            <p:spPr bwMode="gray">
              <a:xfrm>
                <a:off x="480" y="1200"/>
                <a:ext cx="1035" cy="1019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50000">
                    <a:schemeClr val="accent2">
                      <a:gamma/>
                      <a:shade val="56078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 b="1">
                  <a:latin typeface="Calibri" pitchFamily="34" charset="0"/>
                  <a:ea typeface="宋体" pitchFamily="2" charset="-122"/>
                </a:endParaRPr>
              </a:p>
            </p:txBody>
          </p:sp>
        </p:grpSp>
        <p:pic>
          <p:nvPicPr>
            <p:cNvPr id="41027" name="Picture 19" descr="Picture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584" y="1210"/>
              <a:ext cx="823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0969" name="Text Box 30"/>
          <p:cNvSpPr txBox="1">
            <a:spLocks noChangeArrowheads="1"/>
          </p:cNvSpPr>
          <p:nvPr/>
        </p:nvSpPr>
        <p:spPr bwMode="white">
          <a:xfrm>
            <a:off x="1090613" y="4410075"/>
            <a:ext cx="936625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>
                <a:solidFill>
                  <a:srgbClr val="F8F8F8"/>
                </a:solidFill>
                <a:latin typeface="Arial" charset="0"/>
                <a:ea typeface="宋体" charset="-122"/>
              </a:rPr>
              <a:t>方便</a:t>
            </a:r>
            <a:endParaRPr lang="en-US" altLang="zh-CN" sz="2000">
              <a:solidFill>
                <a:srgbClr val="F8F8F8"/>
              </a:solidFill>
              <a:latin typeface="Arial" charset="0"/>
              <a:ea typeface="宋体" charset="-122"/>
            </a:endParaRPr>
          </a:p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>
                <a:solidFill>
                  <a:srgbClr val="F8F8F8"/>
                </a:solidFill>
                <a:latin typeface="Arial" charset="0"/>
                <a:ea typeface="宋体" charset="-122"/>
              </a:rPr>
              <a:t>享受</a:t>
            </a:r>
            <a:endParaRPr lang="en-US" altLang="zh-CN" sz="2000">
              <a:solidFill>
                <a:srgbClr val="F8F8F8"/>
              </a:solidFill>
              <a:latin typeface="Arial" charset="0"/>
              <a:ea typeface="宋体" charset="-122"/>
            </a:endParaRPr>
          </a:p>
        </p:txBody>
      </p:sp>
      <p:grpSp>
        <p:nvGrpSpPr>
          <p:cNvPr id="40970" name="Group 15"/>
          <p:cNvGrpSpPr>
            <a:grpSpLocks/>
          </p:cNvGrpSpPr>
          <p:nvPr/>
        </p:nvGrpSpPr>
        <p:grpSpPr bwMode="auto">
          <a:xfrm>
            <a:off x="358775" y="3133725"/>
            <a:ext cx="1000125" cy="977900"/>
            <a:chOff x="480" y="1200"/>
            <a:chExt cx="1042" cy="1019"/>
          </a:xfrm>
        </p:grpSpPr>
        <p:grpSp>
          <p:nvGrpSpPr>
            <p:cNvPr id="41022" name="Group 16"/>
            <p:cNvGrpSpPr>
              <a:grpSpLocks/>
            </p:cNvGrpSpPr>
            <p:nvPr/>
          </p:nvGrpSpPr>
          <p:grpSpPr bwMode="auto">
            <a:xfrm>
              <a:off x="480" y="1200"/>
              <a:ext cx="1042" cy="1019"/>
              <a:chOff x="480" y="1200"/>
              <a:chExt cx="1042" cy="1019"/>
            </a:xfrm>
          </p:grpSpPr>
          <p:pic>
            <p:nvPicPr>
              <p:cNvPr id="41024" name="Picture 17" descr="circuler_1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480" y="1200"/>
                <a:ext cx="1042" cy="10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" name="Oval 18"/>
              <p:cNvSpPr>
                <a:spLocks noChangeArrowheads="1"/>
              </p:cNvSpPr>
              <p:nvPr/>
            </p:nvSpPr>
            <p:spPr bwMode="gray">
              <a:xfrm>
                <a:off x="480" y="1200"/>
                <a:ext cx="1035" cy="1019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50000">
                    <a:schemeClr val="accent2">
                      <a:gamma/>
                      <a:shade val="56078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 b="1">
                  <a:latin typeface="Calibri" pitchFamily="34" charset="0"/>
                  <a:ea typeface="宋体" pitchFamily="2" charset="-122"/>
                </a:endParaRPr>
              </a:p>
            </p:txBody>
          </p:sp>
        </p:grpSp>
        <p:pic>
          <p:nvPicPr>
            <p:cNvPr id="41023" name="Picture 19" descr="Picture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584" y="1210"/>
              <a:ext cx="823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0971" name="Text Box 30"/>
          <p:cNvSpPr txBox="1">
            <a:spLocks noChangeArrowheads="1"/>
          </p:cNvSpPr>
          <p:nvPr/>
        </p:nvSpPr>
        <p:spPr bwMode="white">
          <a:xfrm>
            <a:off x="388938" y="3290888"/>
            <a:ext cx="936625" cy="8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>
                <a:solidFill>
                  <a:srgbClr val="F8F8F8"/>
                </a:solidFill>
                <a:latin typeface="Arial" charset="0"/>
                <a:ea typeface="宋体" charset="-122"/>
              </a:rPr>
              <a:t>智能</a:t>
            </a:r>
            <a:endParaRPr lang="en-US" altLang="zh-CN" sz="2000">
              <a:solidFill>
                <a:srgbClr val="F8F8F8"/>
              </a:solidFill>
              <a:latin typeface="Arial" charset="0"/>
              <a:ea typeface="宋体" charset="-122"/>
            </a:endParaRPr>
          </a:p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>
                <a:solidFill>
                  <a:srgbClr val="F8F8F8"/>
                </a:solidFill>
                <a:latin typeface="Arial" charset="0"/>
                <a:ea typeface="宋体" charset="-122"/>
              </a:rPr>
              <a:t>分析</a:t>
            </a:r>
            <a:endParaRPr lang="en-US" altLang="zh-CN" sz="2000">
              <a:solidFill>
                <a:srgbClr val="F8F8F8"/>
              </a:solidFill>
              <a:latin typeface="Arial" charset="0"/>
              <a:ea typeface="宋体" charset="-122"/>
            </a:endParaRPr>
          </a:p>
        </p:txBody>
      </p:sp>
      <p:grpSp>
        <p:nvGrpSpPr>
          <p:cNvPr id="40972" name="Group 45"/>
          <p:cNvGrpSpPr>
            <a:grpSpLocks/>
          </p:cNvGrpSpPr>
          <p:nvPr/>
        </p:nvGrpSpPr>
        <p:grpSpPr bwMode="auto">
          <a:xfrm>
            <a:off x="6929438" y="4286250"/>
            <a:ext cx="1000125" cy="977900"/>
            <a:chOff x="480" y="1200"/>
            <a:chExt cx="1042" cy="1019"/>
          </a:xfrm>
        </p:grpSpPr>
        <p:grpSp>
          <p:nvGrpSpPr>
            <p:cNvPr id="41018" name="Group 46"/>
            <p:cNvGrpSpPr>
              <a:grpSpLocks/>
            </p:cNvGrpSpPr>
            <p:nvPr/>
          </p:nvGrpSpPr>
          <p:grpSpPr bwMode="auto">
            <a:xfrm>
              <a:off x="480" y="1200"/>
              <a:ext cx="1042" cy="1019"/>
              <a:chOff x="480" y="1200"/>
              <a:chExt cx="1042" cy="1019"/>
            </a:xfrm>
          </p:grpSpPr>
          <p:pic>
            <p:nvPicPr>
              <p:cNvPr id="41020" name="Picture 47" descr="circuler_1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480" y="1200"/>
                <a:ext cx="1042" cy="10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" name="Oval 48"/>
              <p:cNvSpPr>
                <a:spLocks noChangeArrowheads="1"/>
              </p:cNvSpPr>
              <p:nvPr/>
            </p:nvSpPr>
            <p:spPr bwMode="gray">
              <a:xfrm>
                <a:off x="480" y="1200"/>
                <a:ext cx="1035" cy="1019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50000">
                    <a:schemeClr val="folHlink">
                      <a:gamma/>
                      <a:shade val="54118"/>
                      <a:invGamma/>
                    </a:schemeClr>
                  </a:gs>
                  <a:gs pos="100000">
                    <a:schemeClr val="folHlink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 b="1">
                  <a:latin typeface="Calibri" pitchFamily="34" charset="0"/>
                  <a:ea typeface="宋体" pitchFamily="2" charset="-122"/>
                </a:endParaRPr>
              </a:p>
            </p:txBody>
          </p:sp>
        </p:grpSp>
        <p:pic>
          <p:nvPicPr>
            <p:cNvPr id="41019" name="Picture 49" descr="Picture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584" y="1210"/>
              <a:ext cx="823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0973" name="Text Box 50"/>
          <p:cNvSpPr txBox="1">
            <a:spLocks noChangeArrowheads="1"/>
          </p:cNvSpPr>
          <p:nvPr/>
        </p:nvSpPr>
        <p:spPr bwMode="white">
          <a:xfrm>
            <a:off x="6891338" y="4410075"/>
            <a:ext cx="1060450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>
                <a:solidFill>
                  <a:srgbClr val="F8F8F8"/>
                </a:solidFill>
                <a:latin typeface="Arial" charset="0"/>
                <a:ea typeface="宋体" charset="-122"/>
              </a:rPr>
              <a:t>高效</a:t>
            </a:r>
            <a:endParaRPr lang="en-US" altLang="zh-CN" sz="2000">
              <a:solidFill>
                <a:srgbClr val="F8F8F8"/>
              </a:solidFill>
              <a:latin typeface="Arial" charset="0"/>
              <a:ea typeface="宋体" charset="-122"/>
            </a:endParaRPr>
          </a:p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>
                <a:solidFill>
                  <a:srgbClr val="F8F8F8"/>
                </a:solidFill>
                <a:latin typeface="Arial" charset="0"/>
                <a:ea typeface="宋体" charset="-122"/>
              </a:rPr>
              <a:t>节约</a:t>
            </a:r>
            <a:endParaRPr lang="en-US" altLang="zh-CN" sz="2000">
              <a:solidFill>
                <a:srgbClr val="F8F8F8"/>
              </a:solidFill>
              <a:latin typeface="Arial" charset="0"/>
              <a:ea typeface="宋体" charset="-122"/>
            </a:endParaRPr>
          </a:p>
        </p:txBody>
      </p:sp>
      <p:grpSp>
        <p:nvGrpSpPr>
          <p:cNvPr id="40974" name="Group 45"/>
          <p:cNvGrpSpPr>
            <a:grpSpLocks/>
          </p:cNvGrpSpPr>
          <p:nvPr/>
        </p:nvGrpSpPr>
        <p:grpSpPr bwMode="auto">
          <a:xfrm>
            <a:off x="7624763" y="3078163"/>
            <a:ext cx="1000125" cy="977900"/>
            <a:chOff x="480" y="1200"/>
            <a:chExt cx="1042" cy="1019"/>
          </a:xfrm>
        </p:grpSpPr>
        <p:grpSp>
          <p:nvGrpSpPr>
            <p:cNvPr id="41014" name="Group 46"/>
            <p:cNvGrpSpPr>
              <a:grpSpLocks/>
            </p:cNvGrpSpPr>
            <p:nvPr/>
          </p:nvGrpSpPr>
          <p:grpSpPr bwMode="auto">
            <a:xfrm>
              <a:off x="480" y="1200"/>
              <a:ext cx="1042" cy="1019"/>
              <a:chOff x="480" y="1200"/>
              <a:chExt cx="1042" cy="1019"/>
            </a:xfrm>
          </p:grpSpPr>
          <p:pic>
            <p:nvPicPr>
              <p:cNvPr id="41016" name="Picture 47" descr="circuler_1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480" y="1200"/>
                <a:ext cx="1042" cy="10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" name="Oval 48"/>
              <p:cNvSpPr>
                <a:spLocks noChangeArrowheads="1"/>
              </p:cNvSpPr>
              <p:nvPr/>
            </p:nvSpPr>
            <p:spPr bwMode="gray">
              <a:xfrm>
                <a:off x="480" y="1200"/>
                <a:ext cx="1035" cy="1019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50000">
                    <a:schemeClr val="folHlink">
                      <a:gamma/>
                      <a:shade val="54118"/>
                      <a:invGamma/>
                    </a:schemeClr>
                  </a:gs>
                  <a:gs pos="100000">
                    <a:schemeClr val="folHlink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 b="1">
                  <a:latin typeface="Calibri" pitchFamily="34" charset="0"/>
                  <a:ea typeface="宋体" pitchFamily="2" charset="-122"/>
                </a:endParaRPr>
              </a:p>
            </p:txBody>
          </p:sp>
        </p:grpSp>
        <p:pic>
          <p:nvPicPr>
            <p:cNvPr id="41015" name="Picture 49" descr="Picture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584" y="1210"/>
              <a:ext cx="823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0975" name="Text Box 50"/>
          <p:cNvSpPr txBox="1">
            <a:spLocks noChangeArrowheads="1"/>
          </p:cNvSpPr>
          <p:nvPr/>
        </p:nvSpPr>
        <p:spPr bwMode="white">
          <a:xfrm>
            <a:off x="7610475" y="3195638"/>
            <a:ext cx="1060450" cy="8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>
                <a:solidFill>
                  <a:srgbClr val="F8F8F8"/>
                </a:solidFill>
                <a:latin typeface="Arial" charset="0"/>
                <a:ea typeface="宋体" charset="-122"/>
              </a:rPr>
              <a:t>扩大</a:t>
            </a:r>
            <a:endParaRPr lang="en-US" altLang="zh-CN" sz="2000">
              <a:solidFill>
                <a:srgbClr val="F8F8F8"/>
              </a:solidFill>
              <a:latin typeface="Arial" charset="0"/>
              <a:ea typeface="宋体" charset="-122"/>
            </a:endParaRPr>
          </a:p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>
                <a:solidFill>
                  <a:srgbClr val="F8F8F8"/>
                </a:solidFill>
                <a:latin typeface="Arial" charset="0"/>
                <a:ea typeface="宋体" charset="-122"/>
              </a:rPr>
              <a:t>融资</a:t>
            </a:r>
            <a:endParaRPr lang="en-US" altLang="zh-CN" sz="2000">
              <a:solidFill>
                <a:srgbClr val="F8F8F8"/>
              </a:solidFill>
              <a:latin typeface="Arial" charset="0"/>
              <a:ea typeface="宋体" charset="-122"/>
            </a:endParaRPr>
          </a:p>
        </p:txBody>
      </p:sp>
      <p:sp>
        <p:nvSpPr>
          <p:cNvPr id="44" name="AutoShape 44"/>
          <p:cNvSpPr>
            <a:spLocks noChangeArrowheads="1"/>
          </p:cNvSpPr>
          <p:nvPr/>
        </p:nvSpPr>
        <p:spPr bwMode="gray">
          <a:xfrm>
            <a:off x="3810000" y="2141538"/>
            <a:ext cx="1371600" cy="1162050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2147483646 w 21600"/>
              <a:gd name="T9" fmla="*/ 2147483646 h 21600"/>
              <a:gd name="T10" fmla="*/ 2147483646 w 21600"/>
              <a:gd name="T11" fmla="*/ 2147483646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8112" y="7246"/>
                </a:moveTo>
                <a:cubicBezTo>
                  <a:pt x="16751" y="4446"/>
                  <a:pt x="13912" y="2670"/>
                  <a:pt x="10800" y="2670"/>
                </a:cubicBezTo>
                <a:cubicBezTo>
                  <a:pt x="6548" y="2669"/>
                  <a:pt x="3014" y="5945"/>
                  <a:pt x="2693" y="10185"/>
                </a:cubicBezTo>
                <a:lnTo>
                  <a:pt x="30" y="9983"/>
                </a:lnTo>
                <a:cubicBezTo>
                  <a:pt x="458" y="4351"/>
                  <a:pt x="5152" y="-1"/>
                  <a:pt x="10800" y="0"/>
                </a:cubicBezTo>
                <a:cubicBezTo>
                  <a:pt x="14934" y="0"/>
                  <a:pt x="18706" y="2360"/>
                  <a:pt x="20513" y="6079"/>
                </a:cubicBezTo>
                <a:lnTo>
                  <a:pt x="22942" y="4899"/>
                </a:lnTo>
                <a:lnTo>
                  <a:pt x="21076" y="10291"/>
                </a:lnTo>
                <a:lnTo>
                  <a:pt x="15683" y="8426"/>
                </a:lnTo>
                <a:lnTo>
                  <a:pt x="18112" y="7246"/>
                </a:lnTo>
                <a:close/>
              </a:path>
            </a:pathLst>
          </a:custGeom>
          <a:solidFill>
            <a:schemeClr val="accent2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0977" name="Group 45"/>
          <p:cNvGrpSpPr>
            <a:grpSpLocks/>
          </p:cNvGrpSpPr>
          <p:nvPr/>
        </p:nvGrpSpPr>
        <p:grpSpPr bwMode="auto">
          <a:xfrm>
            <a:off x="4543425" y="2847975"/>
            <a:ext cx="1676400" cy="1403350"/>
            <a:chOff x="480" y="336"/>
            <a:chExt cx="1486" cy="884"/>
          </a:xfrm>
        </p:grpSpPr>
        <p:sp>
          <p:nvSpPr>
            <p:cNvPr id="46" name="AutoShape 46"/>
            <p:cNvSpPr>
              <a:spLocks noChangeArrowheads="1"/>
            </p:cNvSpPr>
            <p:nvPr/>
          </p:nvSpPr>
          <p:spPr bwMode="gray">
            <a:xfrm>
              <a:off x="480" y="336"/>
              <a:ext cx="1486" cy="884"/>
            </a:xfrm>
            <a:prstGeom prst="homePlate">
              <a:avLst>
                <a:gd name="adj" fmla="val 42025"/>
              </a:avLst>
            </a:prstGeom>
            <a:gradFill rotWithShape="1">
              <a:gsLst>
                <a:gs pos="0">
                  <a:srgbClr val="C3B7E9"/>
                </a:gs>
                <a:gs pos="100000">
                  <a:schemeClr val="folHlink"/>
                </a:gs>
              </a:gsLst>
              <a:lin ang="18900000" scaled="1"/>
            </a:gradFill>
            <a:ln w="25400">
              <a:solidFill>
                <a:srgbClr val="F8F8F8"/>
              </a:solidFill>
              <a:miter lim="800000"/>
              <a:headEnd/>
              <a:tailEnd/>
            </a:ln>
            <a:effectLst>
              <a:outerShdw blurRad="63500" dist="53882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 b="1">
                <a:ea typeface="宋体" pitchFamily="2" charset="-122"/>
              </a:endParaRPr>
            </a:p>
          </p:txBody>
        </p:sp>
        <p:sp>
          <p:nvSpPr>
            <p:cNvPr id="47" name="AutoShape 47"/>
            <p:cNvSpPr>
              <a:spLocks noChangeArrowheads="1"/>
            </p:cNvSpPr>
            <p:nvPr/>
          </p:nvSpPr>
          <p:spPr bwMode="gray">
            <a:xfrm>
              <a:off x="529" y="371"/>
              <a:ext cx="1375" cy="811"/>
            </a:xfrm>
            <a:prstGeom prst="homePlate">
              <a:avLst>
                <a:gd name="adj" fmla="val 42386"/>
              </a:avLst>
            </a:prstGeom>
            <a:gradFill rotWithShape="1">
              <a:gsLst>
                <a:gs pos="0">
                  <a:srgbClr val="4C388D"/>
                </a:gs>
                <a:gs pos="100000">
                  <a:schemeClr val="folHlink"/>
                </a:gs>
              </a:gsLst>
              <a:lin ang="18900000" scaled="1"/>
            </a:gradFill>
            <a:ln w="12700">
              <a:solidFill>
                <a:srgbClr val="F8F8F8"/>
              </a:solidFill>
              <a:miter lim="800000"/>
              <a:headEnd/>
              <a:tailEnd/>
            </a:ln>
            <a:effectLst>
              <a:outerShdw blurRad="63500" dist="53882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 b="1">
                <a:ea typeface="宋体" pitchFamily="2" charset="-122"/>
              </a:endParaRPr>
            </a:p>
          </p:txBody>
        </p:sp>
      </p:grpSp>
      <p:grpSp>
        <p:nvGrpSpPr>
          <p:cNvPr id="40978" name="Group 48"/>
          <p:cNvGrpSpPr>
            <a:grpSpLocks/>
          </p:cNvGrpSpPr>
          <p:nvPr/>
        </p:nvGrpSpPr>
        <p:grpSpPr bwMode="auto">
          <a:xfrm flipH="1">
            <a:off x="2819400" y="2865438"/>
            <a:ext cx="1676400" cy="1403350"/>
            <a:chOff x="480" y="336"/>
            <a:chExt cx="1486" cy="884"/>
          </a:xfrm>
        </p:grpSpPr>
        <p:sp>
          <p:nvSpPr>
            <p:cNvPr id="49" name="AutoShape 49"/>
            <p:cNvSpPr>
              <a:spLocks noChangeArrowheads="1"/>
            </p:cNvSpPr>
            <p:nvPr/>
          </p:nvSpPr>
          <p:spPr bwMode="gray">
            <a:xfrm>
              <a:off x="480" y="336"/>
              <a:ext cx="1486" cy="884"/>
            </a:xfrm>
            <a:prstGeom prst="homePlate">
              <a:avLst>
                <a:gd name="adj" fmla="val 42025"/>
              </a:avLst>
            </a:prstGeom>
            <a:gradFill rotWithShape="1">
              <a:gsLst>
                <a:gs pos="0">
                  <a:schemeClr val="accent2"/>
                </a:gs>
                <a:gs pos="100000">
                  <a:srgbClr val="9AC3E2"/>
                </a:gs>
              </a:gsLst>
              <a:lin ang="2700000" scaled="1"/>
            </a:gradFill>
            <a:ln w="25400">
              <a:solidFill>
                <a:srgbClr val="F8F8F8"/>
              </a:solidFill>
              <a:miter lim="800000"/>
              <a:headEnd/>
              <a:tailEnd/>
            </a:ln>
            <a:effectLst>
              <a:outerShdw blurRad="63500" dist="53882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 b="1">
                <a:ea typeface="宋体" pitchFamily="2" charset="-122"/>
              </a:endParaRPr>
            </a:p>
          </p:txBody>
        </p:sp>
        <p:sp>
          <p:nvSpPr>
            <p:cNvPr id="50" name="AutoShape 50"/>
            <p:cNvSpPr>
              <a:spLocks noChangeArrowheads="1"/>
            </p:cNvSpPr>
            <p:nvPr/>
          </p:nvSpPr>
          <p:spPr bwMode="gray">
            <a:xfrm>
              <a:off x="529" y="371"/>
              <a:ext cx="1375" cy="811"/>
            </a:xfrm>
            <a:prstGeom prst="homePlate">
              <a:avLst>
                <a:gd name="adj" fmla="val 42386"/>
              </a:avLst>
            </a:prstGeom>
            <a:gradFill rotWithShape="1">
              <a:gsLst>
                <a:gs pos="0">
                  <a:schemeClr val="accent2"/>
                </a:gs>
                <a:gs pos="100000">
                  <a:srgbClr val="265C85"/>
                </a:gs>
              </a:gsLst>
              <a:lin ang="2700000" scaled="1"/>
            </a:gradFill>
            <a:ln w="12700">
              <a:solidFill>
                <a:srgbClr val="F8F8F8"/>
              </a:solidFill>
              <a:miter lim="800000"/>
              <a:headEnd/>
              <a:tailEnd/>
            </a:ln>
            <a:effectLst>
              <a:outerShdw blurRad="63500" dist="53882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 b="1">
                <a:ea typeface="宋体" pitchFamily="2" charset="-122"/>
              </a:endParaRPr>
            </a:p>
          </p:txBody>
        </p:sp>
      </p:grpSp>
      <p:sp>
        <p:nvSpPr>
          <p:cNvPr id="34836" name="Text Box 8"/>
          <p:cNvSpPr txBox="1">
            <a:spLocks noChangeArrowheads="1"/>
          </p:cNvSpPr>
          <p:nvPr/>
        </p:nvSpPr>
        <p:spPr bwMode="white">
          <a:xfrm>
            <a:off x="3092450" y="3295650"/>
            <a:ext cx="1281113" cy="584200"/>
          </a:xfrm>
          <a:prstGeom prst="rect">
            <a:avLst/>
          </a:prstGeom>
          <a:noFill/>
          <a:ln>
            <a:noFill/>
          </a:ln>
          <a:effectLst>
            <a:outerShdw blurRad="63500" dist="17961" dir="2700000" algn="ctr" rotWithShape="0">
              <a:srgbClr val="000000">
                <a:alpha val="7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3200" b="1" smtClean="0">
                <a:solidFill>
                  <a:srgbClr val="F8F8F8"/>
                </a:solidFill>
                <a:latin typeface="Calibri" charset="0"/>
                <a:ea typeface="宋体" charset="-122"/>
              </a:rPr>
              <a:t>用户</a:t>
            </a:r>
            <a:endParaRPr lang="en-US" altLang="zh-CN" sz="3200" b="1" smtClean="0">
              <a:solidFill>
                <a:srgbClr val="F8F8F8"/>
              </a:solidFill>
              <a:latin typeface="Calibri" charset="0"/>
              <a:ea typeface="宋体" charset="-122"/>
            </a:endParaRPr>
          </a:p>
        </p:txBody>
      </p:sp>
      <p:sp>
        <p:nvSpPr>
          <p:cNvPr id="34837" name="Text Box 8"/>
          <p:cNvSpPr txBox="1">
            <a:spLocks noChangeArrowheads="1"/>
          </p:cNvSpPr>
          <p:nvPr/>
        </p:nvSpPr>
        <p:spPr bwMode="white">
          <a:xfrm>
            <a:off x="4643438" y="3286125"/>
            <a:ext cx="1281112" cy="584200"/>
          </a:xfrm>
          <a:prstGeom prst="rect">
            <a:avLst/>
          </a:prstGeom>
          <a:noFill/>
          <a:ln>
            <a:noFill/>
          </a:ln>
          <a:effectLst>
            <a:outerShdw blurRad="63500" dist="17961" dir="2700000" algn="ctr" rotWithShape="0">
              <a:srgbClr val="000000">
                <a:alpha val="7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3200" b="1" smtClean="0">
                <a:solidFill>
                  <a:srgbClr val="F8F8F8"/>
                </a:solidFill>
                <a:latin typeface="Calibri" charset="0"/>
                <a:ea typeface="宋体" charset="-122"/>
              </a:rPr>
              <a:t>银行</a:t>
            </a:r>
            <a:endParaRPr lang="en-US" altLang="zh-CN" sz="3200" b="1" smtClean="0">
              <a:solidFill>
                <a:srgbClr val="F8F8F8"/>
              </a:solidFill>
              <a:latin typeface="Calibri" charset="0"/>
              <a:ea typeface="宋体" charset="-122"/>
            </a:endParaRPr>
          </a:p>
        </p:txBody>
      </p:sp>
      <p:sp>
        <p:nvSpPr>
          <p:cNvPr id="53" name="Text Box 30"/>
          <p:cNvSpPr txBox="1">
            <a:spLocks noChangeArrowheads="1"/>
          </p:cNvSpPr>
          <p:nvPr/>
        </p:nvSpPr>
        <p:spPr bwMode="black">
          <a:xfrm>
            <a:off x="3581400" y="1760538"/>
            <a:ext cx="1828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>
                <a:solidFill>
                  <a:srgbClr val="FF0000"/>
                </a:solidFill>
                <a:latin typeface="Arial" charset="0"/>
                <a:ea typeface="宋体" charset="-122"/>
              </a:rPr>
              <a:t>信任</a:t>
            </a:r>
            <a:endParaRPr lang="en-US" altLang="zh-CN" sz="2400">
              <a:solidFill>
                <a:srgbClr val="FF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54" name="Text Box 30"/>
          <p:cNvSpPr txBox="1">
            <a:spLocks noChangeArrowheads="1"/>
          </p:cNvSpPr>
          <p:nvPr/>
        </p:nvSpPr>
        <p:spPr bwMode="black">
          <a:xfrm>
            <a:off x="3581400" y="4991100"/>
            <a:ext cx="1828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400">
                <a:solidFill>
                  <a:srgbClr val="FF0000"/>
                </a:solidFill>
                <a:latin typeface="Arial" charset="0"/>
                <a:ea typeface="宋体" charset="-122"/>
              </a:rPr>
              <a:t>服务</a:t>
            </a:r>
            <a:endParaRPr lang="en-US" altLang="zh-CN" sz="2400">
              <a:solidFill>
                <a:srgbClr val="FF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55" name="AutoShape 55"/>
          <p:cNvSpPr>
            <a:spLocks noChangeArrowheads="1"/>
          </p:cNvSpPr>
          <p:nvPr/>
        </p:nvSpPr>
        <p:spPr bwMode="gray">
          <a:xfrm flipH="1" flipV="1">
            <a:off x="3810000" y="3798888"/>
            <a:ext cx="1371600" cy="1162050"/>
          </a:xfrm>
          <a:custGeom>
            <a:avLst/>
            <a:gdLst>
              <a:gd name="G0" fmla="+- -1698628 0 0"/>
              <a:gd name="G1" fmla="+- -11236449 0 0"/>
              <a:gd name="G2" fmla="+- -1698628 0 -11236449"/>
              <a:gd name="G3" fmla="+- 10800 0 0"/>
              <a:gd name="G4" fmla="+- 0 0 -1698628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8130 0 0"/>
              <a:gd name="G9" fmla="+- 0 0 -11236449"/>
              <a:gd name="G10" fmla="+- 8130 0 2700"/>
              <a:gd name="G11" fmla="cos G10 -1698628"/>
              <a:gd name="G12" fmla="sin G10 -1698628"/>
              <a:gd name="G13" fmla="cos 13500 -1698628"/>
              <a:gd name="G14" fmla="sin 13500 -1698628"/>
              <a:gd name="G15" fmla="+- G11 10800 0"/>
              <a:gd name="G16" fmla="+- G12 10800 0"/>
              <a:gd name="G17" fmla="+- G13 10800 0"/>
              <a:gd name="G18" fmla="+- G14 10800 0"/>
              <a:gd name="G19" fmla="*/ 8130 1 2"/>
              <a:gd name="G20" fmla="+- G19 5400 0"/>
              <a:gd name="G21" fmla="cos G20 -1698628"/>
              <a:gd name="G22" fmla="sin G20 -1698628"/>
              <a:gd name="G23" fmla="+- G21 10800 0"/>
              <a:gd name="G24" fmla="+- G12 G23 G22"/>
              <a:gd name="G25" fmla="+- G22 G23 G11"/>
              <a:gd name="G26" fmla="cos 10800 -1698628"/>
              <a:gd name="G27" fmla="sin 10800 -1698628"/>
              <a:gd name="G28" fmla="cos 8130 -1698628"/>
              <a:gd name="G29" fmla="sin 8130 -1698628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11236449"/>
              <a:gd name="G36" fmla="sin G34 -11236449"/>
              <a:gd name="G37" fmla="+/ -11236449 -1698628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8130 G39"/>
              <a:gd name="G43" fmla="sin 8130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9168 w 21600"/>
              <a:gd name="T5" fmla="*/ 123 h 21600"/>
              <a:gd name="T6" fmla="*/ 1440 w 21600"/>
              <a:gd name="T7" fmla="*/ 9393 h 21600"/>
              <a:gd name="T8" fmla="*/ 9572 w 21600"/>
              <a:gd name="T9" fmla="*/ 2763 h 21600"/>
              <a:gd name="T10" fmla="*/ 22942 w 21600"/>
              <a:gd name="T11" fmla="*/ 4899 h 21600"/>
              <a:gd name="T12" fmla="*/ 21076 w 21600"/>
              <a:gd name="T13" fmla="*/ 10291 h 21600"/>
              <a:gd name="T14" fmla="*/ 15683 w 21600"/>
              <a:gd name="T15" fmla="*/ 8426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8112" y="7246"/>
                </a:moveTo>
                <a:cubicBezTo>
                  <a:pt x="16751" y="4446"/>
                  <a:pt x="13912" y="2670"/>
                  <a:pt x="10800" y="2670"/>
                </a:cubicBezTo>
                <a:cubicBezTo>
                  <a:pt x="6776" y="2669"/>
                  <a:pt x="3358" y="5613"/>
                  <a:pt x="2760" y="9591"/>
                </a:cubicBezTo>
                <a:lnTo>
                  <a:pt x="119" y="9195"/>
                </a:lnTo>
                <a:cubicBezTo>
                  <a:pt x="914" y="3909"/>
                  <a:pt x="5455" y="-1"/>
                  <a:pt x="10800" y="0"/>
                </a:cubicBezTo>
                <a:cubicBezTo>
                  <a:pt x="14934" y="0"/>
                  <a:pt x="18706" y="2360"/>
                  <a:pt x="20513" y="6079"/>
                </a:cubicBezTo>
                <a:lnTo>
                  <a:pt x="22942" y="4899"/>
                </a:lnTo>
                <a:lnTo>
                  <a:pt x="21076" y="10291"/>
                </a:lnTo>
                <a:lnTo>
                  <a:pt x="15683" y="8426"/>
                </a:lnTo>
                <a:lnTo>
                  <a:pt x="18112" y="7246"/>
                </a:lnTo>
                <a:close/>
              </a:path>
            </a:pathLst>
          </a:custGeom>
          <a:gradFill rotWithShape="1">
            <a:gsLst>
              <a:gs pos="0">
                <a:schemeClr val="folHlink">
                  <a:gamma/>
                  <a:tint val="63529"/>
                  <a:invGamma/>
                  <a:alpha val="80000"/>
                </a:schemeClr>
              </a:gs>
              <a:gs pos="100000">
                <a:schemeClr val="folHlink">
                  <a:alpha val="80000"/>
                </a:schemeClr>
              </a:gs>
            </a:gsLst>
            <a:lin ang="2700000" scaled="1"/>
          </a:gradFill>
          <a:ln w="9525" cap="rnd">
            <a:noFill/>
            <a:prstDash val="sysDot"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 b="1">
              <a:latin typeface="Arial" pitchFamily="34" charset="0"/>
            </a:endParaRPr>
          </a:p>
        </p:txBody>
      </p:sp>
      <p:sp>
        <p:nvSpPr>
          <p:cNvPr id="40984" name="TextBox 55"/>
          <p:cNvSpPr txBox="1">
            <a:spLocks noChangeArrowheads="1"/>
          </p:cNvSpPr>
          <p:nvPr/>
        </p:nvSpPr>
        <p:spPr bwMode="auto">
          <a:xfrm>
            <a:off x="1592263" y="3143250"/>
            <a:ext cx="12160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>
                <a:solidFill>
                  <a:srgbClr val="193F5A"/>
                </a:solidFill>
                <a:latin typeface="Arial" charset="0"/>
                <a:ea typeface="宋体" charset="-122"/>
              </a:rPr>
              <a:t>Buffros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>
                <a:solidFill>
                  <a:srgbClr val="193F5A"/>
                </a:solidFill>
                <a:latin typeface="Arial" charset="0"/>
                <a:ea typeface="宋体" charset="-122"/>
              </a:rPr>
              <a:t>产品推荐</a:t>
            </a:r>
            <a:endParaRPr lang="en-US" altLang="zh-CN" sz="2000">
              <a:solidFill>
                <a:srgbClr val="193F5A"/>
              </a:solidFill>
              <a:latin typeface="Arial" charset="0"/>
              <a:ea typeface="宋体" charset="-122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>
                <a:solidFill>
                  <a:srgbClr val="193F5A"/>
                </a:solidFill>
                <a:latin typeface="Arial" charset="0"/>
                <a:ea typeface="宋体" charset="-122"/>
              </a:rPr>
              <a:t>模型</a:t>
            </a:r>
          </a:p>
        </p:txBody>
      </p:sp>
      <p:sp>
        <p:nvSpPr>
          <p:cNvPr id="40985" name="TextBox 56"/>
          <p:cNvSpPr txBox="1">
            <a:spLocks noChangeArrowheads="1"/>
          </p:cNvSpPr>
          <p:nvPr/>
        </p:nvSpPr>
        <p:spPr bwMode="auto">
          <a:xfrm>
            <a:off x="6269038" y="3146425"/>
            <a:ext cx="12160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>
                <a:solidFill>
                  <a:srgbClr val="002060"/>
                </a:solidFill>
                <a:latin typeface="Arial" charset="0"/>
                <a:ea typeface="宋体" charset="-122"/>
              </a:rPr>
              <a:t>Logisitc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>
                <a:solidFill>
                  <a:srgbClr val="002060"/>
                </a:solidFill>
                <a:latin typeface="Arial" charset="0"/>
                <a:ea typeface="宋体" charset="-122"/>
              </a:rPr>
              <a:t>销售预测</a:t>
            </a:r>
            <a:endParaRPr lang="en-US" altLang="zh-CN" sz="2000">
              <a:solidFill>
                <a:srgbClr val="002060"/>
              </a:solidFill>
              <a:latin typeface="Arial" charset="0"/>
              <a:ea typeface="宋体" charset="-122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>
                <a:solidFill>
                  <a:srgbClr val="002060"/>
                </a:solidFill>
                <a:latin typeface="Arial" charset="0"/>
                <a:ea typeface="宋体" charset="-122"/>
              </a:rPr>
              <a:t>模型</a:t>
            </a:r>
          </a:p>
        </p:txBody>
      </p:sp>
      <p:grpSp>
        <p:nvGrpSpPr>
          <p:cNvPr id="40986" name="Group 15"/>
          <p:cNvGrpSpPr>
            <a:grpSpLocks/>
          </p:cNvGrpSpPr>
          <p:nvPr/>
        </p:nvGrpSpPr>
        <p:grpSpPr bwMode="auto">
          <a:xfrm>
            <a:off x="2286000" y="1643063"/>
            <a:ext cx="1000125" cy="977900"/>
            <a:chOff x="480" y="1200"/>
            <a:chExt cx="1042" cy="1019"/>
          </a:xfrm>
        </p:grpSpPr>
        <p:grpSp>
          <p:nvGrpSpPr>
            <p:cNvPr id="41006" name="Group 16"/>
            <p:cNvGrpSpPr>
              <a:grpSpLocks/>
            </p:cNvGrpSpPr>
            <p:nvPr/>
          </p:nvGrpSpPr>
          <p:grpSpPr bwMode="auto">
            <a:xfrm>
              <a:off x="480" y="1200"/>
              <a:ext cx="1042" cy="1019"/>
              <a:chOff x="480" y="1200"/>
              <a:chExt cx="1042" cy="1019"/>
            </a:xfrm>
          </p:grpSpPr>
          <p:pic>
            <p:nvPicPr>
              <p:cNvPr id="41008" name="Picture 17" descr="circuler_1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480" y="1200"/>
                <a:ext cx="1042" cy="10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2" name="Oval 18"/>
              <p:cNvSpPr>
                <a:spLocks noChangeArrowheads="1"/>
              </p:cNvSpPr>
              <p:nvPr/>
            </p:nvSpPr>
            <p:spPr bwMode="gray">
              <a:xfrm>
                <a:off x="480" y="1200"/>
                <a:ext cx="1035" cy="1019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50000">
                    <a:schemeClr val="accent2">
                      <a:gamma/>
                      <a:shade val="46275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 b="1">
                  <a:latin typeface="Calibri" pitchFamily="34" charset="0"/>
                  <a:ea typeface="宋体" pitchFamily="2" charset="-122"/>
                </a:endParaRPr>
              </a:p>
            </p:txBody>
          </p:sp>
        </p:grpSp>
        <p:pic>
          <p:nvPicPr>
            <p:cNvPr id="41007" name="Picture 19" descr="Picture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584" y="1210"/>
              <a:ext cx="823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0987" name="Text Box 30"/>
          <p:cNvSpPr txBox="1">
            <a:spLocks noChangeArrowheads="1"/>
          </p:cNvSpPr>
          <p:nvPr/>
        </p:nvSpPr>
        <p:spPr bwMode="white">
          <a:xfrm>
            <a:off x="2322513" y="1768475"/>
            <a:ext cx="936625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>
                <a:solidFill>
                  <a:srgbClr val="F8F8F8"/>
                </a:solidFill>
                <a:latin typeface="Arial" charset="0"/>
                <a:ea typeface="宋体" charset="-122"/>
              </a:rPr>
              <a:t>安心</a:t>
            </a:r>
            <a:endParaRPr lang="en-US" altLang="zh-CN" sz="2000">
              <a:solidFill>
                <a:srgbClr val="F8F8F8"/>
              </a:solidFill>
              <a:latin typeface="Arial" charset="0"/>
              <a:ea typeface="宋体" charset="-122"/>
            </a:endParaRPr>
          </a:p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>
                <a:solidFill>
                  <a:srgbClr val="F8F8F8"/>
                </a:solidFill>
                <a:latin typeface="Arial" charset="0"/>
                <a:ea typeface="宋体" charset="-122"/>
              </a:rPr>
              <a:t>团购</a:t>
            </a:r>
            <a:endParaRPr lang="en-US" altLang="zh-CN" sz="2000">
              <a:solidFill>
                <a:srgbClr val="F8F8F8"/>
              </a:solidFill>
              <a:latin typeface="Arial" charset="0"/>
              <a:ea typeface="宋体" charset="-122"/>
            </a:endParaRPr>
          </a:p>
        </p:txBody>
      </p:sp>
      <p:grpSp>
        <p:nvGrpSpPr>
          <p:cNvPr id="40988" name="Group 45"/>
          <p:cNvGrpSpPr>
            <a:grpSpLocks/>
          </p:cNvGrpSpPr>
          <p:nvPr/>
        </p:nvGrpSpPr>
        <p:grpSpPr bwMode="auto">
          <a:xfrm>
            <a:off x="5715000" y="1643063"/>
            <a:ext cx="1000125" cy="977900"/>
            <a:chOff x="480" y="1200"/>
            <a:chExt cx="1042" cy="1019"/>
          </a:xfrm>
        </p:grpSpPr>
        <p:grpSp>
          <p:nvGrpSpPr>
            <p:cNvPr id="41002" name="Group 46"/>
            <p:cNvGrpSpPr>
              <a:grpSpLocks/>
            </p:cNvGrpSpPr>
            <p:nvPr/>
          </p:nvGrpSpPr>
          <p:grpSpPr bwMode="auto">
            <a:xfrm>
              <a:off x="480" y="1200"/>
              <a:ext cx="1042" cy="1019"/>
              <a:chOff x="480" y="1200"/>
              <a:chExt cx="1042" cy="1019"/>
            </a:xfrm>
          </p:grpSpPr>
          <p:pic>
            <p:nvPicPr>
              <p:cNvPr id="41004" name="Picture 47" descr="circuler_1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480" y="1200"/>
                <a:ext cx="1042" cy="10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8" name="Oval 48"/>
              <p:cNvSpPr>
                <a:spLocks noChangeArrowheads="1"/>
              </p:cNvSpPr>
              <p:nvPr/>
            </p:nvSpPr>
            <p:spPr bwMode="gray">
              <a:xfrm>
                <a:off x="480" y="1200"/>
                <a:ext cx="1035" cy="1019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50000">
                    <a:schemeClr val="folHlink">
                      <a:gamma/>
                      <a:shade val="54118"/>
                      <a:invGamma/>
                    </a:schemeClr>
                  </a:gs>
                  <a:gs pos="100000">
                    <a:schemeClr val="folHlink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 b="1">
                  <a:latin typeface="Calibri" pitchFamily="34" charset="0"/>
                  <a:ea typeface="宋体" pitchFamily="2" charset="-122"/>
                </a:endParaRPr>
              </a:p>
            </p:txBody>
          </p:sp>
        </p:grpSp>
        <p:pic>
          <p:nvPicPr>
            <p:cNvPr id="41003" name="Picture 49" descr="Picture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584" y="1210"/>
              <a:ext cx="823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0989" name="Text Box 50"/>
          <p:cNvSpPr txBox="1">
            <a:spLocks noChangeArrowheads="1"/>
          </p:cNvSpPr>
          <p:nvPr/>
        </p:nvSpPr>
        <p:spPr bwMode="white">
          <a:xfrm>
            <a:off x="5678488" y="1758950"/>
            <a:ext cx="1060450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>
                <a:solidFill>
                  <a:srgbClr val="F8F8F8"/>
                </a:solidFill>
                <a:latin typeface="Arial" charset="0"/>
                <a:ea typeface="宋体" charset="-122"/>
              </a:rPr>
              <a:t>快捷</a:t>
            </a:r>
            <a:endParaRPr lang="en-US" altLang="zh-CN" sz="2000">
              <a:solidFill>
                <a:srgbClr val="F8F8F8"/>
              </a:solidFill>
              <a:latin typeface="Arial" charset="0"/>
              <a:ea typeface="宋体" charset="-122"/>
            </a:endParaRPr>
          </a:p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>
                <a:solidFill>
                  <a:srgbClr val="F8F8F8"/>
                </a:solidFill>
                <a:latin typeface="Arial" charset="0"/>
                <a:ea typeface="宋体" charset="-122"/>
              </a:rPr>
              <a:t>管理</a:t>
            </a:r>
            <a:endParaRPr lang="en-US" altLang="zh-CN" sz="2000">
              <a:solidFill>
                <a:srgbClr val="F8F8F8"/>
              </a:solidFill>
              <a:latin typeface="Arial" charset="0"/>
              <a:ea typeface="宋体" charset="-122"/>
            </a:endParaRPr>
          </a:p>
        </p:txBody>
      </p:sp>
      <p:grpSp>
        <p:nvGrpSpPr>
          <p:cNvPr id="40990" name="Group 45"/>
          <p:cNvGrpSpPr>
            <a:grpSpLocks/>
          </p:cNvGrpSpPr>
          <p:nvPr/>
        </p:nvGrpSpPr>
        <p:grpSpPr bwMode="auto">
          <a:xfrm>
            <a:off x="5572125" y="4357688"/>
            <a:ext cx="1000125" cy="977900"/>
            <a:chOff x="480" y="1200"/>
            <a:chExt cx="1042" cy="1019"/>
          </a:xfrm>
        </p:grpSpPr>
        <p:grpSp>
          <p:nvGrpSpPr>
            <p:cNvPr id="40998" name="Group 46"/>
            <p:cNvGrpSpPr>
              <a:grpSpLocks/>
            </p:cNvGrpSpPr>
            <p:nvPr/>
          </p:nvGrpSpPr>
          <p:grpSpPr bwMode="auto">
            <a:xfrm>
              <a:off x="480" y="1200"/>
              <a:ext cx="1042" cy="1019"/>
              <a:chOff x="480" y="1200"/>
              <a:chExt cx="1042" cy="1019"/>
            </a:xfrm>
          </p:grpSpPr>
          <p:pic>
            <p:nvPicPr>
              <p:cNvPr id="41000" name="Picture 47" descr="circuler_1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480" y="1200"/>
                <a:ext cx="1042" cy="10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4" name="Oval 48"/>
              <p:cNvSpPr>
                <a:spLocks noChangeArrowheads="1"/>
              </p:cNvSpPr>
              <p:nvPr/>
            </p:nvSpPr>
            <p:spPr bwMode="gray">
              <a:xfrm>
                <a:off x="480" y="1200"/>
                <a:ext cx="1035" cy="1019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50000">
                    <a:schemeClr val="folHlink">
                      <a:gamma/>
                      <a:shade val="54118"/>
                      <a:invGamma/>
                    </a:schemeClr>
                  </a:gs>
                  <a:gs pos="100000">
                    <a:schemeClr val="folHlink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 b="1">
                  <a:latin typeface="Calibri" pitchFamily="34" charset="0"/>
                  <a:ea typeface="宋体" pitchFamily="2" charset="-122"/>
                </a:endParaRPr>
              </a:p>
            </p:txBody>
          </p:sp>
        </p:grpSp>
        <p:pic>
          <p:nvPicPr>
            <p:cNvPr id="40999" name="Picture 49" descr="Picture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584" y="1210"/>
              <a:ext cx="823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0991" name="Group 15"/>
          <p:cNvGrpSpPr>
            <a:grpSpLocks/>
          </p:cNvGrpSpPr>
          <p:nvPr/>
        </p:nvGrpSpPr>
        <p:grpSpPr bwMode="auto">
          <a:xfrm>
            <a:off x="2428875" y="4357688"/>
            <a:ext cx="1000125" cy="977900"/>
            <a:chOff x="480" y="1200"/>
            <a:chExt cx="1042" cy="1019"/>
          </a:xfrm>
        </p:grpSpPr>
        <p:grpSp>
          <p:nvGrpSpPr>
            <p:cNvPr id="40994" name="Group 16"/>
            <p:cNvGrpSpPr>
              <a:grpSpLocks/>
            </p:cNvGrpSpPr>
            <p:nvPr/>
          </p:nvGrpSpPr>
          <p:grpSpPr bwMode="auto">
            <a:xfrm>
              <a:off x="480" y="1200"/>
              <a:ext cx="1042" cy="1019"/>
              <a:chOff x="480" y="1200"/>
              <a:chExt cx="1042" cy="1019"/>
            </a:xfrm>
          </p:grpSpPr>
          <p:pic>
            <p:nvPicPr>
              <p:cNvPr id="40996" name="Picture 17" descr="circuler_1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480" y="1200"/>
                <a:ext cx="1042" cy="10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9" name="Oval 18"/>
              <p:cNvSpPr>
                <a:spLocks noChangeArrowheads="1"/>
              </p:cNvSpPr>
              <p:nvPr/>
            </p:nvSpPr>
            <p:spPr bwMode="gray">
              <a:xfrm>
                <a:off x="480" y="1200"/>
                <a:ext cx="1035" cy="1019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50000">
                    <a:schemeClr val="accent2">
                      <a:gamma/>
                      <a:shade val="56078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 b="1">
                  <a:latin typeface="Calibri" pitchFamily="34" charset="0"/>
                  <a:ea typeface="宋体" pitchFamily="2" charset="-122"/>
                </a:endParaRPr>
              </a:p>
            </p:txBody>
          </p:sp>
        </p:grpSp>
        <p:pic>
          <p:nvPicPr>
            <p:cNvPr id="40995" name="Picture 19" descr="Picture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584" y="1210"/>
              <a:ext cx="823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0992" name="Text Box 30"/>
          <p:cNvSpPr txBox="1">
            <a:spLocks noChangeArrowheads="1"/>
          </p:cNvSpPr>
          <p:nvPr/>
        </p:nvSpPr>
        <p:spPr bwMode="white">
          <a:xfrm>
            <a:off x="2471738" y="4505325"/>
            <a:ext cx="936625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>
                <a:solidFill>
                  <a:srgbClr val="F8F8F8"/>
                </a:solidFill>
                <a:latin typeface="Arial" charset="0"/>
                <a:ea typeface="宋体" charset="-122"/>
              </a:rPr>
              <a:t>洞悉</a:t>
            </a:r>
            <a:endParaRPr lang="en-US" altLang="zh-CN" sz="2000">
              <a:solidFill>
                <a:srgbClr val="F8F8F8"/>
              </a:solidFill>
              <a:latin typeface="Arial" charset="0"/>
              <a:ea typeface="宋体" charset="-122"/>
            </a:endParaRPr>
          </a:p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>
                <a:solidFill>
                  <a:srgbClr val="F8F8F8"/>
                </a:solidFill>
                <a:latin typeface="Arial" charset="0"/>
                <a:ea typeface="宋体" charset="-122"/>
              </a:rPr>
              <a:t>市场</a:t>
            </a:r>
            <a:endParaRPr lang="en-US" altLang="zh-CN" sz="2000">
              <a:solidFill>
                <a:srgbClr val="F8F8F8"/>
              </a:solidFill>
              <a:latin typeface="Arial" charset="0"/>
              <a:ea typeface="宋体" charset="-122"/>
            </a:endParaRPr>
          </a:p>
        </p:txBody>
      </p:sp>
      <p:sp>
        <p:nvSpPr>
          <p:cNvPr id="40993" name="Text Box 50"/>
          <p:cNvSpPr txBox="1">
            <a:spLocks noChangeArrowheads="1"/>
          </p:cNvSpPr>
          <p:nvPr/>
        </p:nvSpPr>
        <p:spPr bwMode="white">
          <a:xfrm>
            <a:off x="5541963" y="4494213"/>
            <a:ext cx="1060450" cy="8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>
                <a:solidFill>
                  <a:srgbClr val="F8F8F8"/>
                </a:solidFill>
                <a:latin typeface="Arial" charset="0"/>
                <a:ea typeface="宋体" charset="-122"/>
              </a:rPr>
              <a:t>更新</a:t>
            </a:r>
            <a:endParaRPr lang="en-US" altLang="zh-CN" sz="2000">
              <a:solidFill>
                <a:srgbClr val="F8F8F8"/>
              </a:solidFill>
              <a:latin typeface="Arial" charset="0"/>
              <a:ea typeface="宋体" charset="-122"/>
            </a:endParaRPr>
          </a:p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>
                <a:solidFill>
                  <a:srgbClr val="F8F8F8"/>
                </a:solidFill>
                <a:latin typeface="Arial" charset="0"/>
                <a:ea typeface="宋体" charset="-122"/>
              </a:rPr>
              <a:t>迅速</a:t>
            </a:r>
            <a:endParaRPr lang="en-US" altLang="zh-CN" sz="2000">
              <a:solidFill>
                <a:srgbClr val="F8F8F8"/>
              </a:solidFill>
              <a:latin typeface="Arial" charset="0"/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53" grpId="0"/>
      <p:bldP spid="5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4400">
                <a:latin typeface="黑体" charset="-122"/>
                <a:ea typeface="黑体" charset="-122"/>
              </a:rPr>
              <a:t>视 频 展 示</a:t>
            </a:r>
          </a:p>
        </p:txBody>
      </p:sp>
      <p:pic>
        <p:nvPicPr>
          <p:cNvPr id="6" name="视频~1.wmv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238250"/>
            <a:ext cx="9144000" cy="514350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标题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7391400" cy="563562"/>
          </a:xfrm>
        </p:spPr>
        <p:txBody>
          <a:bodyPr/>
          <a:lstStyle/>
          <a:p>
            <a:pPr>
              <a:defRPr/>
            </a:pPr>
            <a:r>
              <a:rPr lang="zh-CN" altLang="en-US" sz="4400">
                <a:latin typeface="黑体" charset="-122"/>
                <a:ea typeface="黑体" charset="-122"/>
              </a:rPr>
              <a:t>感 言 与 收 获</a:t>
            </a:r>
          </a:p>
        </p:txBody>
      </p:sp>
      <p:pic>
        <p:nvPicPr>
          <p:cNvPr id="11" name="sayyousayme-02.mp3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27660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奔跑-02ddd .mp3">
            <a:hlinkClick r:id="" action="ppaction://media"/>
          </p:cNvPr>
          <p:cNvPicPr>
            <a:picLocks noRot="1"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27660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sayyousayme-02.mp3">
            <a:hlinkClick r:id="" action="ppaction://media"/>
          </p:cNvPr>
          <p:cNvPicPr>
            <a:picLocks noRot="1"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2900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奔跑-02ddd .mp3">
            <a:hlinkClick r:id="" action="ppaction://media"/>
          </p:cNvPr>
          <p:cNvPicPr>
            <a:picLocks noRot="1"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link="rId7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2900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6527800" y="2852738"/>
            <a:ext cx="738188" cy="256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3600">
                <a:solidFill>
                  <a:schemeClr val="tx1"/>
                </a:solidFill>
                <a:latin typeface="华文行楷" charset="-122"/>
                <a:ea typeface="华文行楷" charset="-122"/>
              </a:rPr>
              <a:t>师长的教诲</a:t>
            </a:r>
          </a:p>
        </p:txBody>
      </p:sp>
      <p:pic>
        <p:nvPicPr>
          <p:cNvPr id="30" name="Picture 3" descr="F:\新建文件夹\GoldMan_1018.jpg"/>
          <p:cNvPicPr>
            <a:picLocks noGrp="1" noChangeAspect="1" noChangeArrowheads="1"/>
          </p:cNvPicPr>
          <p:nvPr>
            <p:ph idx="1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332038"/>
            <a:ext cx="6034088" cy="4525962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2" descr="F:\新建文件夹\GoldMan_008007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50" y="2322513"/>
            <a:ext cx="5572125" cy="380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527800" y="2068513"/>
            <a:ext cx="1662113" cy="430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3200">
                <a:solidFill>
                  <a:schemeClr val="tx1"/>
                </a:solidFill>
                <a:latin typeface="华文行楷" charset="-122"/>
                <a:ea typeface="华文行楷" charset="-122"/>
              </a:rPr>
              <a:t>做一个优秀的</a:t>
            </a:r>
            <a:endParaRPr lang="en-US" altLang="zh-CN" sz="3200">
              <a:solidFill>
                <a:schemeClr val="tx1"/>
              </a:solidFill>
              <a:latin typeface="华文行楷" charset="-122"/>
              <a:ea typeface="华文行楷" charset="-122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zh-CN" sz="3200">
              <a:solidFill>
                <a:schemeClr val="tx1"/>
              </a:solidFill>
              <a:latin typeface="华文行楷" charset="-122"/>
              <a:ea typeface="华文行楷" charset="-122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3200">
                <a:solidFill>
                  <a:schemeClr val="tx1"/>
                </a:solidFill>
                <a:latin typeface="华文行楷" charset="-122"/>
                <a:ea typeface="华文行楷" charset="-122"/>
              </a:rPr>
              <a:t>                    </a:t>
            </a:r>
            <a:r>
              <a:rPr lang="zh-CN" altLang="en-US" sz="3200">
                <a:solidFill>
                  <a:schemeClr val="tx1"/>
                </a:solidFill>
                <a:latin typeface="华文行楷" charset="-122"/>
                <a:ea typeface="华文行楷" charset="-122"/>
              </a:rPr>
              <a:t>大工软件人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 nodeType="clickPar">
                      <p:stCondLst>
                        <p:cond delay="0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 nodeType="clickPar">
                      <p:stCondLst>
                        <p:cond delay="0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 nodeType="clickPar">
                      <p:stCondLst>
                        <p:cond delay="0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 nodeType="clickPar">
                      <p:stCondLst>
                        <p:cond delay="0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26" grpId="0" autoUpdateAnimBg="0"/>
      <p:bldP spid="32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5292725" y="3243263"/>
            <a:ext cx="3527425" cy="414337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Wingdings" charset="2"/>
              <a:buNone/>
              <a:defRPr/>
            </a:pPr>
            <a:r>
              <a:rPr lang="en-US" altLang="zh-CN" sz="1400" b="1" dirty="0">
                <a:solidFill>
                  <a:srgbClr val="FFFFFF"/>
                </a:solidFill>
                <a:latin typeface="Times New Roman" charset="0"/>
                <a:ea typeface="宋体" charset="-122"/>
                <a:cs typeface="Times New Roman" charset="0"/>
              </a:rPr>
              <a:t>©</a:t>
            </a:r>
            <a:r>
              <a:rPr lang="en-US" altLang="zh-CN" sz="1400" dirty="0">
                <a:ea typeface="宋体" charset="-122"/>
                <a:cs typeface="Times New Roman" charset="0"/>
              </a:rPr>
              <a:t> 2012 </a:t>
            </a:r>
            <a:r>
              <a:rPr lang="en-US" altLang="zh-CN" sz="1400" dirty="0" smtClean="0">
                <a:ea typeface="宋体" charset="-122"/>
                <a:cs typeface="Times New Roman" charset="0"/>
              </a:rPr>
              <a:t>Li Dezhao. </a:t>
            </a:r>
            <a:r>
              <a:rPr lang="en-US" altLang="zh-CN" sz="1400" dirty="0">
                <a:ea typeface="宋体" charset="-122"/>
                <a:cs typeface="Times New Roman" charset="0"/>
              </a:rPr>
              <a:t>All rights reserved</a:t>
            </a:r>
            <a:endParaRPr lang="zh-CN" altLang="en-US" sz="1400" dirty="0">
              <a:ea typeface="宋体" charset="-122"/>
              <a:cs typeface="Times New Roman" charset="0"/>
            </a:endParaRPr>
          </a:p>
        </p:txBody>
      </p:sp>
      <p:sp>
        <p:nvSpPr>
          <p:cNvPr id="86021" name="WordArt 5"/>
          <p:cNvSpPr>
            <a:spLocks noChangeArrowheads="1" noChangeShapeType="1" noTextEdit="1"/>
          </p:cNvSpPr>
          <p:nvPr/>
        </p:nvSpPr>
        <p:spPr bwMode="gray">
          <a:xfrm>
            <a:off x="4932363" y="2349500"/>
            <a:ext cx="3887787" cy="6477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zh-CN" sz="6000" b="1" kern="1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blurRad="63500" dist="63500" dir="2212194" algn="ctr" rotWithShape="0">
                    <a:srgbClr val="868686">
                      <a:alpha val="50000"/>
                    </a:srgbClr>
                  </a:outerShdw>
                </a:effectLst>
                <a:ea typeface="Arial" charset="0"/>
                <a:cs typeface="Arial" charset="0"/>
              </a:rPr>
              <a:t>Thank You !</a:t>
            </a:r>
            <a:endParaRPr lang="zh-CN" altLang="en-US" sz="6000" b="1" kern="1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tx2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blurRad="63500" dist="63500" dir="2212194" algn="ctr" rotWithShape="0">
                  <a:srgbClr val="868686">
                    <a:alpha val="50000"/>
                  </a:srgbClr>
                </a:outerShdw>
              </a:effectLst>
              <a:ea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60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60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6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4400">
                <a:latin typeface="黑体" charset="-122"/>
                <a:ea typeface="黑体" charset="-122"/>
              </a:rPr>
              <a:t>项 目 背 景</a:t>
            </a:r>
            <a:endParaRPr lang="en-US" altLang="zh-CN" sz="4400">
              <a:latin typeface="黑体" charset="-122"/>
              <a:ea typeface="黑体" charset="-122"/>
            </a:endParaRPr>
          </a:p>
        </p:txBody>
      </p:sp>
      <p:grpSp>
        <p:nvGrpSpPr>
          <p:cNvPr id="18434" name="Group 4"/>
          <p:cNvGrpSpPr>
            <a:grpSpLocks/>
          </p:cNvGrpSpPr>
          <p:nvPr/>
        </p:nvGrpSpPr>
        <p:grpSpPr bwMode="auto">
          <a:xfrm>
            <a:off x="2571750" y="-785813"/>
            <a:ext cx="4105275" cy="8296276"/>
            <a:chOff x="0" y="0"/>
            <a:chExt cx="2586" cy="5231"/>
          </a:xfrm>
        </p:grpSpPr>
        <p:sp>
          <p:nvSpPr>
            <p:cNvPr id="18439" name="AutoShape 5"/>
            <p:cNvSpPr>
              <a:spLocks noChangeArrowheads="1"/>
            </p:cNvSpPr>
            <p:nvPr/>
          </p:nvSpPr>
          <p:spPr bwMode="auto">
            <a:xfrm rot="10800000">
              <a:off x="195" y="2248"/>
              <a:ext cx="2197" cy="1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1799 w 21600"/>
                <a:gd name="T13" fmla="*/ 1800 h 21600"/>
                <a:gd name="T14" fmla="*/ 19801 w 21600"/>
                <a:gd name="T15" fmla="*/ 198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5F5F5F">
                    <a:alpha val="0"/>
                  </a:srgb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0" name="未知"/>
            <p:cNvSpPr>
              <a:spLocks/>
            </p:cNvSpPr>
            <p:nvPr/>
          </p:nvSpPr>
          <p:spPr bwMode="auto">
            <a:xfrm>
              <a:off x="0" y="0"/>
              <a:ext cx="2586" cy="5231"/>
            </a:xfrm>
            <a:custGeom>
              <a:avLst/>
              <a:gdLst>
                <a:gd name="T0" fmla="*/ 1786 w 2586"/>
                <a:gd name="T1" fmla="*/ 287 h 6273"/>
                <a:gd name="T2" fmla="*/ 1766 w 2586"/>
                <a:gd name="T3" fmla="*/ 63 h 6273"/>
                <a:gd name="T4" fmla="*/ 2586 w 2586"/>
                <a:gd name="T5" fmla="*/ 63 h 6273"/>
                <a:gd name="T6" fmla="*/ 1284 w 2586"/>
                <a:gd name="T7" fmla="*/ 0 h 6273"/>
                <a:gd name="T8" fmla="*/ 0 w 2586"/>
                <a:gd name="T9" fmla="*/ 63 h 6273"/>
                <a:gd name="T10" fmla="*/ 785 w 2586"/>
                <a:gd name="T11" fmla="*/ 63 h 6273"/>
                <a:gd name="T12" fmla="*/ 710 w 2586"/>
                <a:gd name="T13" fmla="*/ 287 h 6273"/>
                <a:gd name="T14" fmla="*/ 1786 w 2586"/>
                <a:gd name="T15" fmla="*/ 287 h 627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586"/>
                <a:gd name="T25" fmla="*/ 0 h 6273"/>
                <a:gd name="T26" fmla="*/ 2586 w 2586"/>
                <a:gd name="T27" fmla="*/ 6273 h 627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586" h="6273">
                  <a:moveTo>
                    <a:pt x="1786" y="6273"/>
                  </a:moveTo>
                  <a:lnTo>
                    <a:pt x="1766" y="1387"/>
                  </a:lnTo>
                  <a:lnTo>
                    <a:pt x="2586" y="1370"/>
                  </a:lnTo>
                  <a:lnTo>
                    <a:pt x="1284" y="0"/>
                  </a:lnTo>
                  <a:lnTo>
                    <a:pt x="0" y="1388"/>
                  </a:lnTo>
                  <a:lnTo>
                    <a:pt x="785" y="1387"/>
                  </a:lnTo>
                  <a:lnTo>
                    <a:pt x="710" y="6273"/>
                  </a:lnTo>
                  <a:lnTo>
                    <a:pt x="1786" y="6273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9525">
              <a:round/>
              <a:headEnd/>
              <a:tailEnd/>
            </a:ln>
            <a:scene3d>
              <a:camera prst="legacyPerspectiveBottom">
                <a:rot lat="19199990" lon="0" rev="0"/>
              </a:camera>
              <a:lightRig rig="legacyFlat4" dir="b"/>
            </a:scene3d>
            <a:sp3d extrusionH="150800" contourW="12700" prstMaterial="legacyMatte">
              <a:bevelT w="13500" h="13500" prst="angle"/>
              <a:bevelB w="13500" h="13500" prst="angle"/>
              <a:extrusionClr>
                <a:schemeClr val="hlink"/>
              </a:extrusionClr>
              <a:contourClr>
                <a:schemeClr val="accent1"/>
              </a:contourClr>
            </a:sp3d>
          </p:spPr>
          <p:txBody>
            <a:bodyPr>
              <a:flatTx/>
            </a:bodyPr>
            <a:lstStyle/>
            <a:p>
              <a:endParaRPr lang="zh-CN" altLang="en-US"/>
            </a:p>
          </p:txBody>
        </p:sp>
        <p:sp>
          <p:nvSpPr>
            <p:cNvPr id="18441" name="AutoShape 7"/>
            <p:cNvSpPr>
              <a:spLocks noChangeArrowheads="1"/>
            </p:cNvSpPr>
            <p:nvPr/>
          </p:nvSpPr>
          <p:spPr bwMode="auto">
            <a:xfrm rot="10800000">
              <a:off x="481" y="4173"/>
              <a:ext cx="1496" cy="1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1805 w 21600"/>
                <a:gd name="T13" fmla="*/ 1800 h 21600"/>
                <a:gd name="T14" fmla="*/ 19795 w 21600"/>
                <a:gd name="T15" fmla="*/ 198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5F5F5F">
                    <a:alpha val="0"/>
                  </a:srgb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8435" name="AutoShape 8"/>
          <p:cNvSpPr>
            <a:spLocks/>
          </p:cNvSpPr>
          <p:nvPr/>
        </p:nvSpPr>
        <p:spPr bwMode="auto">
          <a:xfrm>
            <a:off x="785813" y="2857500"/>
            <a:ext cx="2274019" cy="859532"/>
          </a:xfrm>
          <a:prstGeom prst="accentCallout1">
            <a:avLst>
              <a:gd name="adj1" fmla="val 21949"/>
              <a:gd name="adj2" fmla="val 103278"/>
              <a:gd name="adj3" fmla="val 88111"/>
              <a:gd name="adj4" fmla="val 127458"/>
            </a:avLst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dirty="0" smtClean="0">
                <a:solidFill>
                  <a:schemeClr val="tx1"/>
                </a:solidFill>
                <a:latin typeface="黑体" charset="-122"/>
                <a:ea typeface="黑体" charset="-122"/>
              </a:rPr>
              <a:t>客户</a:t>
            </a:r>
            <a:r>
              <a:rPr lang="zh-CN" altLang="en-US" dirty="0" smtClean="0">
                <a:solidFill>
                  <a:schemeClr val="tx1"/>
                </a:solidFill>
                <a:latin typeface="黑体" charset="-122"/>
                <a:ea typeface="黑体" charset="-122"/>
              </a:rPr>
              <a:t>积分制管理成熟</a:t>
            </a:r>
            <a:endParaRPr lang="zh-CN" altLang="en-US" dirty="0">
              <a:solidFill>
                <a:schemeClr val="tx1"/>
              </a:solidFill>
              <a:latin typeface="黑体" charset="-122"/>
              <a:ea typeface="黑体" charset="-122"/>
            </a:endParaRPr>
          </a:p>
        </p:txBody>
      </p:sp>
      <p:sp>
        <p:nvSpPr>
          <p:cNvPr id="18436" name="AutoShape 9"/>
          <p:cNvSpPr>
            <a:spLocks/>
          </p:cNvSpPr>
          <p:nvPr/>
        </p:nvSpPr>
        <p:spPr bwMode="auto">
          <a:xfrm>
            <a:off x="6215063" y="2786062"/>
            <a:ext cx="2247899" cy="786953"/>
          </a:xfrm>
          <a:prstGeom prst="accentCallout1">
            <a:avLst>
              <a:gd name="adj1" fmla="val 21949"/>
              <a:gd name="adj2" fmla="val -3343"/>
              <a:gd name="adj3" fmla="val 118903"/>
              <a:gd name="adj4" fmla="val -36630"/>
            </a:avLst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dirty="0" smtClean="0">
                <a:solidFill>
                  <a:schemeClr val="tx1"/>
                </a:solidFill>
                <a:latin typeface="黑体" charset="-122"/>
                <a:ea typeface="黑体" charset="-122"/>
              </a:rPr>
              <a:t>企业积分制管理成功</a:t>
            </a:r>
            <a:endParaRPr lang="zh-CN" altLang="en-US" dirty="0">
              <a:solidFill>
                <a:schemeClr val="tx1"/>
              </a:solidFill>
              <a:latin typeface="黑体" charset="-122"/>
              <a:ea typeface="黑体" charset="-122"/>
            </a:endParaRPr>
          </a:p>
        </p:txBody>
      </p:sp>
      <p:sp>
        <p:nvSpPr>
          <p:cNvPr id="18437" name="AutoShape 10"/>
          <p:cNvSpPr>
            <a:spLocks/>
          </p:cNvSpPr>
          <p:nvPr/>
        </p:nvSpPr>
        <p:spPr bwMode="auto">
          <a:xfrm>
            <a:off x="6500813" y="4429125"/>
            <a:ext cx="2279650" cy="520700"/>
          </a:xfrm>
          <a:prstGeom prst="accentCallout1">
            <a:avLst>
              <a:gd name="adj1" fmla="val 21949"/>
              <a:gd name="adj2" fmla="val -3343"/>
              <a:gd name="adj3" fmla="val 118903"/>
              <a:gd name="adj4" fmla="val -36630"/>
            </a:avLst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dirty="0" smtClean="0">
                <a:solidFill>
                  <a:schemeClr val="tx1"/>
                </a:solidFill>
                <a:latin typeface="黑体" charset="-122"/>
                <a:ea typeface="黑体" charset="-122"/>
              </a:rPr>
              <a:t>积分制</a:t>
            </a:r>
            <a:r>
              <a:rPr lang="en-US" altLang="zh-CN" dirty="0" smtClean="0">
                <a:solidFill>
                  <a:schemeClr val="tx1"/>
                </a:solidFill>
                <a:latin typeface="黑体" charset="-122"/>
                <a:ea typeface="黑体" charset="-122"/>
              </a:rPr>
              <a:t>+</a:t>
            </a:r>
            <a:r>
              <a:rPr lang="zh-CN" altLang="en-US" dirty="0" smtClean="0">
                <a:solidFill>
                  <a:schemeClr val="tx1"/>
                </a:solidFill>
                <a:latin typeface="黑体" charset="-122"/>
                <a:ea typeface="黑体" charset="-122"/>
              </a:rPr>
              <a:t>网络教育</a:t>
            </a:r>
            <a:endParaRPr lang="zh-CN" altLang="en-US" dirty="0">
              <a:solidFill>
                <a:schemeClr val="tx1"/>
              </a:solidFill>
              <a:latin typeface="黑体" charset="-122"/>
              <a:ea typeface="黑体" charset="-122"/>
            </a:endParaRPr>
          </a:p>
        </p:txBody>
      </p:sp>
      <p:sp>
        <p:nvSpPr>
          <p:cNvPr id="18438" name="AutoShape 11"/>
          <p:cNvSpPr>
            <a:spLocks/>
          </p:cNvSpPr>
          <p:nvPr/>
        </p:nvSpPr>
        <p:spPr bwMode="auto">
          <a:xfrm>
            <a:off x="357188" y="4500563"/>
            <a:ext cx="2339975" cy="520700"/>
          </a:xfrm>
          <a:prstGeom prst="accentCallout1">
            <a:avLst>
              <a:gd name="adj1" fmla="val 21949"/>
              <a:gd name="adj2" fmla="val 103593"/>
              <a:gd name="adj3" fmla="val 88111"/>
              <a:gd name="adj4" fmla="val 130088"/>
            </a:avLst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dirty="0" smtClean="0">
                <a:solidFill>
                  <a:schemeClr val="tx1"/>
                </a:solidFill>
                <a:latin typeface="黑体" charset="-122"/>
                <a:ea typeface="黑体" charset="-122"/>
              </a:rPr>
              <a:t>网络教育的普及</a:t>
            </a:r>
            <a:endParaRPr lang="zh-CN" altLang="en-US" dirty="0">
              <a:solidFill>
                <a:schemeClr val="tx1"/>
              </a:solidFill>
              <a:latin typeface="黑体" charset="-122"/>
              <a:ea typeface="黑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4400">
                <a:latin typeface="黑体" charset="-122"/>
                <a:ea typeface="黑体" charset="-122"/>
              </a:rPr>
              <a:t>项 目 背 景 </a:t>
            </a:r>
          </a:p>
        </p:txBody>
      </p:sp>
      <p:sp>
        <p:nvSpPr>
          <p:cNvPr id="6" name="AutoShape 37"/>
          <p:cNvSpPr>
            <a:spLocks noChangeArrowheads="1"/>
          </p:cNvSpPr>
          <p:nvPr/>
        </p:nvSpPr>
        <p:spPr bwMode="auto">
          <a:xfrm>
            <a:off x="2915072" y="2340744"/>
            <a:ext cx="3313112" cy="3265488"/>
          </a:xfrm>
          <a:custGeom>
            <a:avLst/>
            <a:gdLst>
              <a:gd name="T0" fmla="*/ 1656556 w 21600"/>
              <a:gd name="T1" fmla="*/ 0 h 21600"/>
              <a:gd name="T2" fmla="*/ 485156 w 21600"/>
              <a:gd name="T3" fmla="*/ 478182 h 21600"/>
              <a:gd name="T4" fmla="*/ 0 w 21600"/>
              <a:gd name="T5" fmla="*/ 1632744 h 21600"/>
              <a:gd name="T6" fmla="*/ 485156 w 21600"/>
              <a:gd name="T7" fmla="*/ 2787306 h 21600"/>
              <a:gd name="T8" fmla="*/ 1656556 w 21600"/>
              <a:gd name="T9" fmla="*/ 3265488 h 21600"/>
              <a:gd name="T10" fmla="*/ 2827956 w 21600"/>
              <a:gd name="T11" fmla="*/ 2787306 h 21600"/>
              <a:gd name="T12" fmla="*/ 3313112 w 21600"/>
              <a:gd name="T13" fmla="*/ 1632744 h 21600"/>
              <a:gd name="T14" fmla="*/ 2827956 w 21600"/>
              <a:gd name="T15" fmla="*/ 478182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27" y="10800"/>
                </a:moveTo>
                <a:cubicBezTo>
                  <a:pt x="327" y="16584"/>
                  <a:pt x="5016" y="21273"/>
                  <a:pt x="10800" y="21273"/>
                </a:cubicBezTo>
                <a:cubicBezTo>
                  <a:pt x="16584" y="21273"/>
                  <a:pt x="21273" y="16584"/>
                  <a:pt x="21273" y="10800"/>
                </a:cubicBezTo>
                <a:cubicBezTo>
                  <a:pt x="21273" y="5016"/>
                  <a:pt x="16584" y="327"/>
                  <a:pt x="10800" y="327"/>
                </a:cubicBezTo>
                <a:cubicBezTo>
                  <a:pt x="5016" y="327"/>
                  <a:pt x="327" y="5016"/>
                  <a:pt x="327" y="1080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eaLnBrk="1" hangingPunct="1"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7" name="AutoShape 22"/>
          <p:cNvSpPr>
            <a:spLocks noChangeArrowheads="1"/>
          </p:cNvSpPr>
          <p:nvPr/>
        </p:nvSpPr>
        <p:spPr bwMode="gray">
          <a:xfrm>
            <a:off x="1322277" y="1992015"/>
            <a:ext cx="2447430" cy="855662"/>
          </a:xfrm>
          <a:prstGeom prst="roundRect">
            <a:avLst>
              <a:gd name="adj" fmla="val 16667"/>
            </a:avLst>
          </a:prstGeom>
          <a:solidFill>
            <a:srgbClr val="4D7400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zh-CN" altLang="en-US" sz="2000" dirty="0" smtClean="0">
                <a:solidFill>
                  <a:schemeClr val="bg1"/>
                </a:solidFill>
                <a:latin typeface="黑体" charset="-122"/>
                <a:ea typeface="黑体" charset="-122"/>
              </a:rPr>
              <a:t>网络教育主体杂</a:t>
            </a:r>
            <a:endParaRPr lang="zh-CN" altLang="en-US" sz="2000" dirty="0" smtClean="0">
              <a:solidFill>
                <a:schemeClr val="bg1"/>
              </a:solidFill>
              <a:latin typeface="黑体" charset="-122"/>
              <a:ea typeface="黑体" charset="-122"/>
            </a:endParaRPr>
          </a:p>
        </p:txBody>
      </p:sp>
      <p:sp>
        <p:nvSpPr>
          <p:cNvPr id="8" name="AutoShape 27"/>
          <p:cNvSpPr>
            <a:spLocks noChangeArrowheads="1"/>
          </p:cNvSpPr>
          <p:nvPr/>
        </p:nvSpPr>
        <p:spPr bwMode="ltGray">
          <a:xfrm>
            <a:off x="6063743" y="3596977"/>
            <a:ext cx="2423816" cy="874713"/>
          </a:xfrm>
          <a:prstGeom prst="roundRect">
            <a:avLst>
              <a:gd name="adj" fmla="val 16667"/>
            </a:avLst>
          </a:prstGeom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zh-CN" altLang="en-US" sz="2000" dirty="0" smtClean="0">
                <a:solidFill>
                  <a:srgbClr val="010203"/>
                </a:solidFill>
                <a:latin typeface="Verdana" charset="0"/>
                <a:ea typeface="黑体" charset="-122"/>
              </a:rPr>
              <a:t>学生发展趋势</a:t>
            </a:r>
            <a:endParaRPr lang="en-US" altLang="zh-CN" sz="2000" dirty="0" smtClean="0">
              <a:solidFill>
                <a:srgbClr val="010203"/>
              </a:solidFill>
              <a:latin typeface="Verdana" charset="0"/>
              <a:ea typeface="黑体" charset="-122"/>
            </a:endParaRPr>
          </a:p>
          <a:p>
            <a:pPr algn="ctr">
              <a:defRPr/>
            </a:pPr>
            <a:r>
              <a:rPr lang="zh-CN" altLang="en-US" sz="2000" dirty="0" smtClean="0">
                <a:solidFill>
                  <a:srgbClr val="010203"/>
                </a:solidFill>
                <a:latin typeface="Verdana" charset="0"/>
                <a:ea typeface="黑体" charset="-122"/>
              </a:rPr>
              <a:t>不能统计和预测</a:t>
            </a:r>
            <a:endParaRPr lang="en-US" altLang="zh-CN" sz="2000" dirty="0" smtClean="0">
              <a:solidFill>
                <a:srgbClr val="010203"/>
              </a:solidFill>
              <a:latin typeface="Verdana" charset="0"/>
              <a:ea typeface="黑体" charset="-122"/>
            </a:endParaRPr>
          </a:p>
        </p:txBody>
      </p:sp>
      <p:sp>
        <p:nvSpPr>
          <p:cNvPr id="9" name="AutoShape 28"/>
          <p:cNvSpPr>
            <a:spLocks noChangeArrowheads="1"/>
          </p:cNvSpPr>
          <p:nvPr/>
        </p:nvSpPr>
        <p:spPr bwMode="gray">
          <a:xfrm>
            <a:off x="5441482" y="1966118"/>
            <a:ext cx="2507010" cy="855662"/>
          </a:xfrm>
          <a:prstGeom prst="roundRect">
            <a:avLst>
              <a:gd name="adj" fmla="val 16667"/>
            </a:avLst>
          </a:prstGeom>
          <a:solidFill>
            <a:srgbClr val="4D7400"/>
          </a:solidFill>
          <a:ln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zh-CN" altLang="en-US" sz="2000" dirty="0" smtClean="0">
                <a:solidFill>
                  <a:schemeClr val="bg1"/>
                </a:solidFill>
                <a:latin typeface="Verdana" charset="0"/>
                <a:ea typeface="黑体" charset="-122"/>
              </a:rPr>
              <a:t>学生成长状况</a:t>
            </a:r>
            <a:endParaRPr lang="en-US" altLang="zh-CN" sz="2000" dirty="0" smtClean="0">
              <a:solidFill>
                <a:schemeClr val="bg1"/>
              </a:solidFill>
              <a:latin typeface="Verdana" charset="0"/>
              <a:ea typeface="黑体" charset="-122"/>
            </a:endParaRPr>
          </a:p>
          <a:p>
            <a:pPr algn="ctr">
              <a:defRPr/>
            </a:pPr>
            <a:r>
              <a:rPr lang="zh-CN" altLang="en-US" sz="2000" dirty="0" smtClean="0">
                <a:solidFill>
                  <a:schemeClr val="bg1"/>
                </a:solidFill>
                <a:latin typeface="Verdana" charset="0"/>
                <a:ea typeface="黑体" charset="-122"/>
              </a:rPr>
              <a:t>没有可视化的记录</a:t>
            </a:r>
            <a:endParaRPr lang="en-US" altLang="zh-CN" sz="2000" dirty="0" smtClean="0">
              <a:solidFill>
                <a:schemeClr val="bg1"/>
              </a:solidFill>
              <a:latin typeface="Verdana" charset="0"/>
              <a:ea typeface="黑体" charset="-122"/>
            </a:endParaRPr>
          </a:p>
        </p:txBody>
      </p:sp>
      <p:sp>
        <p:nvSpPr>
          <p:cNvPr id="10" name="AutoShape 29"/>
          <p:cNvSpPr>
            <a:spLocks noChangeArrowheads="1"/>
          </p:cNvSpPr>
          <p:nvPr/>
        </p:nvSpPr>
        <p:spPr bwMode="gray">
          <a:xfrm>
            <a:off x="5406612" y="5127327"/>
            <a:ext cx="2576750" cy="885825"/>
          </a:xfrm>
          <a:prstGeom prst="roundRect">
            <a:avLst>
              <a:gd name="adj" fmla="val 16667"/>
            </a:avLst>
          </a:prstGeom>
          <a:ln>
            <a:noFill/>
            <a:headEnd/>
            <a:tailEnd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zh-CN" altLang="en-US" sz="2000" dirty="0" smtClean="0">
                <a:solidFill>
                  <a:schemeClr val="bg1"/>
                </a:solidFill>
                <a:latin typeface="黑体" charset="-122"/>
                <a:ea typeface="黑体" charset="-122"/>
              </a:rPr>
              <a:t>教育投入人力大</a:t>
            </a:r>
            <a:endParaRPr lang="en-US" altLang="zh-CN" sz="2000" dirty="0" smtClean="0">
              <a:solidFill>
                <a:schemeClr val="bg1"/>
              </a:solidFill>
              <a:latin typeface="黑体" charset="-122"/>
              <a:ea typeface="黑体" charset="-122"/>
            </a:endParaRPr>
          </a:p>
          <a:p>
            <a:pPr algn="ctr">
              <a:defRPr/>
            </a:pPr>
            <a:r>
              <a:rPr lang="zh-CN" altLang="en-US" sz="2000" dirty="0" smtClean="0">
                <a:solidFill>
                  <a:schemeClr val="bg1"/>
                </a:solidFill>
                <a:latin typeface="黑体" charset="-122"/>
                <a:ea typeface="黑体" charset="-122"/>
              </a:rPr>
              <a:t>效果收货少</a:t>
            </a:r>
            <a:endParaRPr lang="zh-CN" altLang="en-US" sz="2000" dirty="0" smtClean="0">
              <a:solidFill>
                <a:schemeClr val="bg1"/>
              </a:solidFill>
              <a:latin typeface="黑体" charset="-122"/>
              <a:ea typeface="黑体" charset="-122"/>
            </a:endParaRPr>
          </a:p>
        </p:txBody>
      </p:sp>
      <p:sp>
        <p:nvSpPr>
          <p:cNvPr id="11" name="AutoShape 23"/>
          <p:cNvSpPr>
            <a:spLocks noChangeArrowheads="1"/>
          </p:cNvSpPr>
          <p:nvPr/>
        </p:nvSpPr>
        <p:spPr bwMode="gray">
          <a:xfrm>
            <a:off x="1302583" y="5099848"/>
            <a:ext cx="2415982" cy="885825"/>
          </a:xfrm>
          <a:prstGeom prst="roundRect">
            <a:avLst>
              <a:gd name="adj" fmla="val 16667"/>
            </a:avLst>
          </a:prstGeom>
          <a:ln>
            <a:noFill/>
            <a:headEnd/>
            <a:tailEnd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zh-CN" altLang="en-US" sz="2000" dirty="0" smtClean="0">
                <a:solidFill>
                  <a:schemeClr val="bg1"/>
                </a:solidFill>
                <a:latin typeface="黑体" charset="-122"/>
                <a:ea typeface="黑体" charset="-122"/>
              </a:rPr>
              <a:t>成长过程纸质化</a:t>
            </a:r>
            <a:endParaRPr lang="en-US" altLang="zh-CN" sz="2000" dirty="0" smtClean="0">
              <a:solidFill>
                <a:schemeClr val="bg1"/>
              </a:solidFill>
              <a:latin typeface="黑体" charset="-122"/>
              <a:ea typeface="黑体" charset="-122"/>
            </a:endParaRPr>
          </a:p>
          <a:p>
            <a:pPr algn="ctr">
              <a:defRPr/>
            </a:pPr>
            <a:r>
              <a:rPr lang="zh-CN" altLang="en-US" sz="2000" dirty="0" smtClean="0">
                <a:solidFill>
                  <a:schemeClr val="bg1"/>
                </a:solidFill>
                <a:latin typeface="黑体" charset="-122"/>
                <a:ea typeface="黑体" charset="-122"/>
              </a:rPr>
              <a:t>而不是电子化</a:t>
            </a:r>
            <a:endParaRPr lang="zh-CN" altLang="en-US" sz="2000" dirty="0" smtClean="0">
              <a:solidFill>
                <a:schemeClr val="bg1"/>
              </a:solidFill>
              <a:latin typeface="黑体" charset="-122"/>
              <a:ea typeface="黑体" charset="-122"/>
            </a:endParaRPr>
          </a:p>
        </p:txBody>
      </p:sp>
      <p:grpSp>
        <p:nvGrpSpPr>
          <p:cNvPr id="12" name="Group 40"/>
          <p:cNvGrpSpPr>
            <a:grpSpLocks/>
          </p:cNvGrpSpPr>
          <p:nvPr/>
        </p:nvGrpSpPr>
        <p:grpSpPr bwMode="auto">
          <a:xfrm>
            <a:off x="3212395" y="2646119"/>
            <a:ext cx="2817812" cy="2601912"/>
            <a:chOff x="1959" y="1528"/>
            <a:chExt cx="1775" cy="1639"/>
          </a:xfrm>
        </p:grpSpPr>
        <p:grpSp>
          <p:nvGrpSpPr>
            <p:cNvPr id="20509" name="组合 22"/>
            <p:cNvGrpSpPr>
              <a:grpSpLocks/>
            </p:cNvGrpSpPr>
            <p:nvPr/>
          </p:nvGrpSpPr>
          <p:grpSpPr bwMode="auto">
            <a:xfrm>
              <a:off x="1959" y="1528"/>
              <a:ext cx="1775" cy="1639"/>
              <a:chOff x="3109913" y="2425700"/>
              <a:chExt cx="2817812" cy="2601913"/>
            </a:xfrm>
          </p:grpSpPr>
          <p:sp>
            <p:nvSpPr>
              <p:cNvPr id="20511" name="Oval 32"/>
              <p:cNvSpPr>
                <a:spLocks noChangeArrowheads="1"/>
              </p:cNvSpPr>
              <p:nvPr/>
            </p:nvSpPr>
            <p:spPr bwMode="gray">
              <a:xfrm>
                <a:off x="3769106" y="2978770"/>
                <a:ext cx="1532763" cy="1614091"/>
              </a:xfrm>
              <a:prstGeom prst="ellipse">
                <a:avLst/>
              </a:prstGeom>
              <a:solidFill>
                <a:schemeClr val="folHlink">
                  <a:alpha val="34901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charset="2"/>
                  <a:buChar char="v"/>
                  <a:defRPr sz="2800" b="1">
                    <a:solidFill>
                      <a:schemeClr val="tx2"/>
                    </a:solidFill>
                    <a:latin typeface="Verdan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charset="2"/>
                  <a:buChar char="§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  <a:latin typeface="Arial" charset="0"/>
                  <a:ea typeface="宋体" charset="-122"/>
                </a:endParaRPr>
              </a:p>
            </p:txBody>
          </p:sp>
          <p:sp>
            <p:nvSpPr>
              <p:cNvPr id="20512" name="AutoShape 33"/>
              <p:cNvSpPr>
                <a:spLocks noChangeArrowheads="1"/>
              </p:cNvSpPr>
              <p:nvPr/>
            </p:nvSpPr>
            <p:spPr bwMode="auto">
              <a:xfrm>
                <a:off x="3701506" y="2945405"/>
                <a:ext cx="1666494" cy="1709037"/>
              </a:xfrm>
              <a:custGeom>
                <a:avLst/>
                <a:gdLst>
                  <a:gd name="T0" fmla="*/ 2147483646 w 21600"/>
                  <a:gd name="T1" fmla="*/ 0 h 21600"/>
                  <a:gd name="T2" fmla="*/ 2147483646 w 21600"/>
                  <a:gd name="T3" fmla="*/ 2147483646 h 21600"/>
                  <a:gd name="T4" fmla="*/ 0 w 21600"/>
                  <a:gd name="T5" fmla="*/ 2147483646 h 21600"/>
                  <a:gd name="T6" fmla="*/ 2147483646 w 21600"/>
                  <a:gd name="T7" fmla="*/ 2147483646 h 21600"/>
                  <a:gd name="T8" fmla="*/ 2147483646 w 21600"/>
                  <a:gd name="T9" fmla="*/ 2147483646 h 21600"/>
                  <a:gd name="T10" fmla="*/ 2147483646 w 21600"/>
                  <a:gd name="T11" fmla="*/ 2147483646 h 21600"/>
                  <a:gd name="T12" fmla="*/ 2147483646 w 21600"/>
                  <a:gd name="T13" fmla="*/ 2147483646 h 21600"/>
                  <a:gd name="T14" fmla="*/ 2147483646 w 21600"/>
                  <a:gd name="T15" fmla="*/ 2147483646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63 w 21600"/>
                  <a:gd name="T25" fmla="*/ 3163 h 21600"/>
                  <a:gd name="T26" fmla="*/ 18437 w 21600"/>
                  <a:gd name="T27" fmla="*/ 18437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391" y="10800"/>
                    </a:moveTo>
                    <a:cubicBezTo>
                      <a:pt x="1391" y="15996"/>
                      <a:pt x="5604" y="20209"/>
                      <a:pt x="10800" y="20209"/>
                    </a:cubicBezTo>
                    <a:cubicBezTo>
                      <a:pt x="15996" y="20209"/>
                      <a:pt x="20209" y="15996"/>
                      <a:pt x="20209" y="10800"/>
                    </a:cubicBezTo>
                    <a:cubicBezTo>
                      <a:pt x="20209" y="5604"/>
                      <a:pt x="15996" y="1391"/>
                      <a:pt x="10800" y="1391"/>
                    </a:cubicBezTo>
                    <a:cubicBezTo>
                      <a:pt x="5604" y="1391"/>
                      <a:pt x="1391" y="5604"/>
                      <a:pt x="1391" y="10800"/>
                    </a:cubicBez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" name="AutoShape 34"/>
              <p:cNvSpPr>
                <a:spLocks noChangeArrowheads="1"/>
              </p:cNvSpPr>
              <p:nvPr/>
            </p:nvSpPr>
            <p:spPr bwMode="auto">
              <a:xfrm>
                <a:off x="3635375" y="2841625"/>
                <a:ext cx="1800225" cy="1844675"/>
              </a:xfrm>
              <a:custGeom>
                <a:avLst/>
                <a:gdLst>
                  <a:gd name="G0" fmla="+- 1391 0 0"/>
                  <a:gd name="G1" fmla="+- 21600 0 1391"/>
                  <a:gd name="G2" fmla="+- 21600 0 1391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391" y="10800"/>
                    </a:moveTo>
                    <a:cubicBezTo>
                      <a:pt x="1391" y="15996"/>
                      <a:pt x="5604" y="20209"/>
                      <a:pt x="10800" y="20209"/>
                    </a:cubicBezTo>
                    <a:cubicBezTo>
                      <a:pt x="15996" y="20209"/>
                      <a:pt x="20209" y="15996"/>
                      <a:pt x="20209" y="10800"/>
                    </a:cubicBezTo>
                    <a:cubicBezTo>
                      <a:pt x="20209" y="5604"/>
                      <a:pt x="15996" y="1391"/>
                      <a:pt x="10800" y="1391"/>
                    </a:cubicBezTo>
                    <a:cubicBezTo>
                      <a:pt x="5604" y="1391"/>
                      <a:pt x="1391" y="5604"/>
                      <a:pt x="1391" y="10800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headEnd/>
                <a:tailEnd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20516" name="AutoShape 3"/>
              <p:cNvSpPr>
                <a:spLocks noChangeArrowheads="1"/>
              </p:cNvSpPr>
              <p:nvPr/>
            </p:nvSpPr>
            <p:spPr bwMode="invGray">
              <a:xfrm rot="-3626814">
                <a:off x="4722018" y="2647157"/>
                <a:ext cx="696913" cy="254000"/>
              </a:xfrm>
              <a:prstGeom prst="rightArrow">
                <a:avLst>
                  <a:gd name="adj1" fmla="val 35167"/>
                  <a:gd name="adj2" fmla="val 111109"/>
                </a:avLst>
              </a:prstGeom>
              <a:gradFill rotWithShape="1">
                <a:gsLst>
                  <a:gs pos="0">
                    <a:srgbClr val="002D5B">
                      <a:alpha val="0"/>
                    </a:srgbClr>
                  </a:gs>
                  <a:gs pos="100000">
                    <a:schemeClr val="tx2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charset="2"/>
                  <a:buChar char="v"/>
                  <a:defRPr sz="2800" b="1">
                    <a:solidFill>
                      <a:schemeClr val="tx2"/>
                    </a:solidFill>
                    <a:latin typeface="Verdan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charset="2"/>
                  <a:buChar char="§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  <a:latin typeface="Arial" charset="0"/>
                  <a:ea typeface="宋体" charset="-122"/>
                </a:endParaRPr>
              </a:p>
            </p:txBody>
          </p:sp>
          <p:sp>
            <p:nvSpPr>
              <p:cNvPr id="20517" name="AutoShape 4"/>
              <p:cNvSpPr>
                <a:spLocks noChangeArrowheads="1"/>
              </p:cNvSpPr>
              <p:nvPr/>
            </p:nvSpPr>
            <p:spPr bwMode="invGray">
              <a:xfrm rot="3465783">
                <a:off x="4722018" y="4552157"/>
                <a:ext cx="696913" cy="254000"/>
              </a:xfrm>
              <a:prstGeom prst="rightArrow">
                <a:avLst>
                  <a:gd name="adj1" fmla="val 35167"/>
                  <a:gd name="adj2" fmla="val 111109"/>
                </a:avLst>
              </a:prstGeom>
              <a:gradFill rotWithShape="1">
                <a:gsLst>
                  <a:gs pos="0">
                    <a:srgbClr val="002D5B">
                      <a:alpha val="0"/>
                    </a:srgbClr>
                  </a:gs>
                  <a:gs pos="100000">
                    <a:schemeClr val="tx2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charset="2"/>
                  <a:buChar char="v"/>
                  <a:defRPr sz="2800" b="1">
                    <a:solidFill>
                      <a:schemeClr val="tx2"/>
                    </a:solidFill>
                    <a:latin typeface="Verdan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charset="2"/>
                  <a:buChar char="§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  <a:latin typeface="Arial" charset="0"/>
                  <a:ea typeface="宋体" charset="-122"/>
                </a:endParaRPr>
              </a:p>
            </p:txBody>
          </p:sp>
          <p:sp>
            <p:nvSpPr>
              <p:cNvPr id="20518" name="AutoShape 5"/>
              <p:cNvSpPr>
                <a:spLocks noChangeArrowheads="1"/>
              </p:cNvSpPr>
              <p:nvPr/>
            </p:nvSpPr>
            <p:spPr bwMode="invGray">
              <a:xfrm rot="-7230978">
                <a:off x="3648868" y="2713832"/>
                <a:ext cx="696913" cy="254000"/>
              </a:xfrm>
              <a:prstGeom prst="rightArrow">
                <a:avLst>
                  <a:gd name="adj1" fmla="val 35167"/>
                  <a:gd name="adj2" fmla="val 111109"/>
                </a:avLst>
              </a:prstGeom>
              <a:gradFill rotWithShape="1">
                <a:gsLst>
                  <a:gs pos="0">
                    <a:srgbClr val="002D5B">
                      <a:alpha val="0"/>
                    </a:srgbClr>
                  </a:gs>
                  <a:gs pos="100000">
                    <a:schemeClr val="tx2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charset="2"/>
                  <a:buChar char="v"/>
                  <a:defRPr sz="2800" b="1">
                    <a:solidFill>
                      <a:schemeClr val="tx2"/>
                    </a:solidFill>
                    <a:latin typeface="Verdan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charset="2"/>
                  <a:buChar char="§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  <a:latin typeface="Arial" charset="0"/>
                  <a:ea typeface="宋体" charset="-122"/>
                </a:endParaRPr>
              </a:p>
            </p:txBody>
          </p:sp>
          <p:sp>
            <p:nvSpPr>
              <p:cNvPr id="20519" name="AutoShape 6"/>
              <p:cNvSpPr>
                <a:spLocks noChangeArrowheads="1"/>
              </p:cNvSpPr>
              <p:nvPr/>
            </p:nvSpPr>
            <p:spPr bwMode="invGray">
              <a:xfrm rot="7535209">
                <a:off x="3613944" y="4521994"/>
                <a:ext cx="698500" cy="255588"/>
              </a:xfrm>
              <a:prstGeom prst="rightArrow">
                <a:avLst>
                  <a:gd name="adj1" fmla="val 35167"/>
                  <a:gd name="adj2" fmla="val 110670"/>
                </a:avLst>
              </a:prstGeom>
              <a:gradFill rotWithShape="1">
                <a:gsLst>
                  <a:gs pos="0">
                    <a:srgbClr val="002D5B">
                      <a:alpha val="0"/>
                    </a:srgbClr>
                  </a:gs>
                  <a:gs pos="100000">
                    <a:schemeClr val="tx2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charset="2"/>
                  <a:buChar char="v"/>
                  <a:defRPr sz="2800" b="1">
                    <a:solidFill>
                      <a:schemeClr val="tx2"/>
                    </a:solidFill>
                    <a:latin typeface="Verdan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charset="2"/>
                  <a:buChar char="§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  <a:latin typeface="Arial" charset="0"/>
                  <a:ea typeface="宋体" charset="-122"/>
                </a:endParaRPr>
              </a:p>
            </p:txBody>
          </p:sp>
          <p:sp>
            <p:nvSpPr>
              <p:cNvPr id="22" name="AutoShape 7"/>
              <p:cNvSpPr>
                <a:spLocks noChangeArrowheads="1"/>
              </p:cNvSpPr>
              <p:nvPr/>
            </p:nvSpPr>
            <p:spPr bwMode="invGray">
              <a:xfrm>
                <a:off x="5230813" y="3640137"/>
                <a:ext cx="696912" cy="254000"/>
              </a:xfrm>
              <a:prstGeom prst="rightArrow">
                <a:avLst>
                  <a:gd name="adj1" fmla="val 35167"/>
                  <a:gd name="adj2" fmla="val 111109"/>
                </a:avLst>
              </a:prstGeom>
              <a:gradFill rotWithShape="1">
                <a:gsLst>
                  <a:gs pos="0">
                    <a:schemeClr val="tx2">
                      <a:gamma/>
                      <a:shade val="89020"/>
                      <a:invGamma/>
                      <a:alpha val="0"/>
                    </a:schemeClr>
                  </a:gs>
                  <a:gs pos="100000">
                    <a:schemeClr val="tx2"/>
                  </a:gs>
                </a:gsLst>
                <a:lin ang="0" scaled="1"/>
              </a:gradFill>
              <a:ln w="0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20521" name="AutoShape 8"/>
              <p:cNvSpPr>
                <a:spLocks noChangeArrowheads="1"/>
              </p:cNvSpPr>
              <p:nvPr/>
            </p:nvSpPr>
            <p:spPr bwMode="invGray">
              <a:xfrm rot="10800000">
                <a:off x="3109913" y="3633788"/>
                <a:ext cx="760412" cy="255587"/>
              </a:xfrm>
              <a:prstGeom prst="rightArrow">
                <a:avLst>
                  <a:gd name="adj1" fmla="val 35167"/>
                  <a:gd name="adj2" fmla="val 120480"/>
                </a:avLst>
              </a:prstGeom>
              <a:gradFill rotWithShape="1">
                <a:gsLst>
                  <a:gs pos="0">
                    <a:srgbClr val="002D5B">
                      <a:alpha val="0"/>
                    </a:srgbClr>
                  </a:gs>
                  <a:gs pos="100000">
                    <a:schemeClr val="tx2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charset="2"/>
                  <a:buChar char="v"/>
                  <a:defRPr sz="2800" b="1">
                    <a:solidFill>
                      <a:schemeClr val="tx2"/>
                    </a:solidFill>
                    <a:latin typeface="Verdan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charset="2"/>
                  <a:buChar char="§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b="0">
                  <a:solidFill>
                    <a:schemeClr val="tx1"/>
                  </a:solidFill>
                  <a:latin typeface="Arial" charset="0"/>
                  <a:ea typeface="宋体" charset="-122"/>
                </a:endParaRPr>
              </a:p>
            </p:txBody>
          </p:sp>
        </p:grpSp>
        <p:sp>
          <p:nvSpPr>
            <p:cNvPr id="20510" name="矩形 21"/>
            <p:cNvSpPr>
              <a:spLocks noChangeArrowheads="1"/>
            </p:cNvSpPr>
            <p:nvPr/>
          </p:nvSpPr>
          <p:spPr bwMode="auto">
            <a:xfrm>
              <a:off x="2533" y="2204"/>
              <a:ext cx="69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charset="2"/>
                <a:buChar char="v"/>
                <a:defRPr sz="2800" b="1">
                  <a:solidFill>
                    <a:schemeClr val="tx2"/>
                  </a:solidFill>
                  <a:latin typeface="Verdan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3200" b="0" dirty="0">
                  <a:solidFill>
                    <a:schemeClr val="tx1"/>
                  </a:solidFill>
                  <a:latin typeface="黑体" charset="-122"/>
                  <a:ea typeface="黑体" charset="-122"/>
                </a:rPr>
                <a:t>弊端</a:t>
              </a:r>
              <a:endParaRPr lang="zh-CN" altLang="en-US" sz="3200" b="0" dirty="0">
                <a:solidFill>
                  <a:schemeClr val="tx1"/>
                </a:solidFill>
                <a:latin typeface="Arial" charset="0"/>
                <a:ea typeface="宋体" charset="-122"/>
              </a:endParaRPr>
            </a:p>
          </p:txBody>
        </p:sp>
      </p:grpSp>
      <p:grpSp>
        <p:nvGrpSpPr>
          <p:cNvPr id="24" name="组合 25"/>
          <p:cNvGrpSpPr>
            <a:grpSpLocks/>
          </p:cNvGrpSpPr>
          <p:nvPr/>
        </p:nvGrpSpPr>
        <p:grpSpPr bwMode="auto">
          <a:xfrm>
            <a:off x="539750" y="3602038"/>
            <a:ext cx="2508250" cy="876300"/>
            <a:chOff x="513682" y="3324225"/>
            <a:chExt cx="2509612" cy="874713"/>
          </a:xfrm>
        </p:grpSpPr>
        <p:grpSp>
          <p:nvGrpSpPr>
            <p:cNvPr id="20503" name="组合 23"/>
            <p:cNvGrpSpPr>
              <a:grpSpLocks/>
            </p:cNvGrpSpPr>
            <p:nvPr/>
          </p:nvGrpSpPr>
          <p:grpSpPr bwMode="auto">
            <a:xfrm>
              <a:off x="513682" y="3324225"/>
              <a:ext cx="2509612" cy="874713"/>
              <a:chOff x="513682" y="3324225"/>
              <a:chExt cx="2509612" cy="874713"/>
            </a:xfrm>
          </p:grpSpPr>
          <p:sp>
            <p:nvSpPr>
              <p:cNvPr id="27" name="AutoShape 21"/>
              <p:cNvSpPr>
                <a:spLocks noChangeArrowheads="1"/>
              </p:cNvSpPr>
              <p:nvPr/>
            </p:nvSpPr>
            <p:spPr bwMode="ltGray">
              <a:xfrm>
                <a:off x="558616" y="3324225"/>
                <a:ext cx="2464678" cy="874713"/>
              </a:xfrm>
              <a:prstGeom prst="roundRect">
                <a:avLst>
                  <a:gd name="adj" fmla="val 16667"/>
                </a:avLst>
              </a:prstGeom>
              <a:ln>
                <a:noFill/>
                <a:headEnd/>
                <a:tailEnd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defRPr/>
                </a:pPr>
                <a:endParaRPr lang="zh-CN" altLang="en-US" dirty="0">
                  <a:solidFill>
                    <a:schemeClr val="bg1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20508" name="矩形 22"/>
              <p:cNvSpPr>
                <a:spLocks noChangeArrowheads="1"/>
              </p:cNvSpPr>
              <p:nvPr/>
            </p:nvSpPr>
            <p:spPr bwMode="auto">
              <a:xfrm>
                <a:off x="513682" y="3384858"/>
                <a:ext cx="250033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Font typeface="Wingdings" charset="2"/>
                  <a:buChar char="v"/>
                  <a:defRPr sz="2800" b="1">
                    <a:solidFill>
                      <a:schemeClr val="tx2"/>
                    </a:solidFill>
                    <a:latin typeface="Verdan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charset="2"/>
                  <a:buChar char="§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b="0">
                  <a:solidFill>
                    <a:schemeClr val="bg1"/>
                  </a:solidFill>
                  <a:latin typeface="黑体" charset="-122"/>
                  <a:ea typeface="黑体" charset="-122"/>
                </a:endParaRPr>
              </a:p>
            </p:txBody>
          </p:sp>
        </p:grpSp>
        <p:sp>
          <p:nvSpPr>
            <p:cNvPr id="20504" name="矩形 24"/>
            <p:cNvSpPr>
              <a:spLocks noChangeArrowheads="1"/>
            </p:cNvSpPr>
            <p:nvPr/>
          </p:nvSpPr>
          <p:spPr bwMode="auto">
            <a:xfrm>
              <a:off x="570863" y="3384441"/>
              <a:ext cx="2430194" cy="706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charset="2"/>
                <a:buChar char="v"/>
                <a:defRPr sz="2800" b="1">
                  <a:solidFill>
                    <a:schemeClr val="tx2"/>
                  </a:solidFill>
                  <a:latin typeface="Verdan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b="0" dirty="0" smtClean="0">
                  <a:solidFill>
                    <a:srgbClr val="010203"/>
                  </a:solidFill>
                  <a:latin typeface="Arial" charset="0"/>
                  <a:ea typeface="黑体" charset="-122"/>
                </a:rPr>
                <a:t>积分制在教育</a:t>
              </a:r>
              <a:endParaRPr lang="en-US" altLang="zh-CN" sz="2000" b="0" dirty="0" smtClean="0">
                <a:solidFill>
                  <a:srgbClr val="010203"/>
                </a:solidFill>
                <a:latin typeface="Arial" charset="0"/>
                <a:ea typeface="黑体" charset="-122"/>
              </a:endParaRP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 b="0" dirty="0" smtClean="0">
                  <a:solidFill>
                    <a:srgbClr val="010203"/>
                  </a:solidFill>
                  <a:latin typeface="Arial" charset="0"/>
                  <a:ea typeface="黑体" charset="-122"/>
                </a:rPr>
                <a:t>没有明显实践</a:t>
              </a:r>
              <a:endParaRPr lang="en-US" altLang="zh-CN" sz="2000" b="0" dirty="0">
                <a:solidFill>
                  <a:srgbClr val="010203"/>
                </a:solidFill>
                <a:latin typeface="Arial" charset="0"/>
                <a:ea typeface="黑体" charset="-122"/>
              </a:endParaRPr>
            </a:p>
          </p:txBody>
        </p:sp>
      </p:grpSp>
      <p:sp>
        <p:nvSpPr>
          <p:cNvPr id="20502" name="TextBox 29"/>
          <p:cNvSpPr txBox="1">
            <a:spLocks noChangeArrowheads="1"/>
          </p:cNvSpPr>
          <p:nvPr/>
        </p:nvSpPr>
        <p:spPr bwMode="auto">
          <a:xfrm>
            <a:off x="1490663" y="1125538"/>
            <a:ext cx="60483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3200" b="0">
                <a:solidFill>
                  <a:schemeClr val="tx1"/>
                </a:solidFill>
                <a:latin typeface="黑体" charset="-122"/>
                <a:ea typeface="黑体" charset="-122"/>
              </a:rPr>
              <a:t>当前弊端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4400">
                <a:latin typeface="黑体" charset="-122"/>
                <a:ea typeface="黑体" charset="-122"/>
              </a:rPr>
              <a:t>项 目 背 景</a:t>
            </a:r>
            <a:endParaRPr lang="en-US" altLang="zh-CN" sz="4400">
              <a:latin typeface="黑体" charset="-122"/>
              <a:ea typeface="黑体" charset="-122"/>
            </a:endParaRPr>
          </a:p>
        </p:txBody>
      </p:sp>
      <p:grpSp>
        <p:nvGrpSpPr>
          <p:cNvPr id="34" name="Group 51"/>
          <p:cNvGrpSpPr>
            <a:grpSpLocks/>
          </p:cNvGrpSpPr>
          <p:nvPr/>
        </p:nvGrpSpPr>
        <p:grpSpPr bwMode="auto">
          <a:xfrm>
            <a:off x="538163" y="3028950"/>
            <a:ext cx="2300287" cy="3568700"/>
            <a:chOff x="535" y="2072"/>
            <a:chExt cx="1449" cy="2248"/>
          </a:xfrm>
        </p:grpSpPr>
        <p:sp>
          <p:nvSpPr>
            <p:cNvPr id="35" name="AutoShape 45"/>
            <p:cNvSpPr>
              <a:spLocks noChangeArrowheads="1"/>
            </p:cNvSpPr>
            <p:nvPr/>
          </p:nvSpPr>
          <p:spPr bwMode="auto">
            <a:xfrm>
              <a:off x="636" y="2072"/>
              <a:ext cx="1105" cy="824"/>
            </a:xfrm>
            <a:prstGeom prst="irregularSeal2">
              <a:avLst/>
            </a:prstGeom>
            <a:solidFill>
              <a:schemeClr val="bg1">
                <a:lumMod val="75000"/>
              </a:schemeClr>
            </a:solidFill>
            <a:ln w="28575" algn="ctr">
              <a:noFill/>
              <a:miter lim="800000"/>
              <a:headEnd/>
              <a:tailEnd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endParaRPr lang="zh-CN" altLang="en-US" smtClean="0">
                <a:latin typeface="Verdana" pitchFamily="34" charset="0"/>
                <a:ea typeface="宋体" pitchFamily="2" charset="-122"/>
              </a:endParaRPr>
            </a:p>
          </p:txBody>
        </p:sp>
        <p:grpSp>
          <p:nvGrpSpPr>
            <p:cNvPr id="21511" name="Group 50"/>
            <p:cNvGrpSpPr>
              <a:grpSpLocks/>
            </p:cNvGrpSpPr>
            <p:nvPr/>
          </p:nvGrpSpPr>
          <p:grpSpPr bwMode="auto">
            <a:xfrm>
              <a:off x="535" y="2379"/>
              <a:ext cx="1449" cy="1941"/>
              <a:chOff x="535" y="2379"/>
              <a:chExt cx="1449" cy="1941"/>
            </a:xfrm>
          </p:grpSpPr>
          <p:pic>
            <p:nvPicPr>
              <p:cNvPr id="21512" name="Picture 4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" y="2821"/>
                <a:ext cx="1449" cy="1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Rectangle 46"/>
              <p:cNvSpPr>
                <a:spLocks noChangeArrowheads="1"/>
              </p:cNvSpPr>
              <p:nvPr/>
            </p:nvSpPr>
            <p:spPr bwMode="auto">
              <a:xfrm>
                <a:off x="782" y="2379"/>
                <a:ext cx="750" cy="23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>
                <a:prstShdw prst="shdw13" dist="53882" dir="13500000">
                  <a:srgbClr val="FFFFFF">
                    <a:gamma/>
                    <a:shade val="60000"/>
                    <a:invGamma/>
                    <a:alpha val="50000"/>
                  </a:srgbClr>
                </a:prstShdw>
              </a:effec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zh-CN" altLang="en-US" smtClean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Verdana" charset="0"/>
                    <a:ea typeface="黑体" charset="-122"/>
                  </a:rPr>
                  <a:t>应运而生</a:t>
                </a:r>
              </a:p>
            </p:txBody>
          </p:sp>
        </p:grpSp>
      </p:grpSp>
      <p:sp>
        <p:nvSpPr>
          <p:cNvPr id="2" name="矩形 1"/>
          <p:cNvSpPr/>
          <p:nvPr/>
        </p:nvSpPr>
        <p:spPr>
          <a:xfrm rot="1239171">
            <a:off x="1524483" y="2195486"/>
            <a:ext cx="7571303" cy="19389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>
              <a:lnSpc>
                <a:spcPct val="125000"/>
              </a:lnSpc>
              <a:defRPr/>
            </a:pPr>
            <a:r>
              <a:rPr lang="zh-CN" altLang="en-US" sz="4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华文隶书" pitchFamily="2" charset="-122"/>
                <a:ea typeface="华文隶书" pitchFamily="2" charset="-122"/>
              </a:rPr>
              <a:t>个性化智能</a:t>
            </a:r>
            <a:endParaRPr lang="en-US" altLang="zh-CN" sz="4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华文隶书" pitchFamily="2" charset="-122"/>
              <a:ea typeface="华文隶书" pitchFamily="2" charset="-122"/>
            </a:endParaRPr>
          </a:p>
          <a:p>
            <a:pPr algn="ctr" eaLnBrk="1" hangingPunct="1">
              <a:lnSpc>
                <a:spcPct val="125000"/>
              </a:lnSpc>
              <a:defRPr/>
            </a:pPr>
            <a:r>
              <a:rPr lang="zh-CN" altLang="en-US" sz="4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华文隶书" pitchFamily="2" charset="-122"/>
                <a:ea typeface="华文隶书" pitchFamily="2" charset="-122"/>
              </a:rPr>
              <a:t>理财产品推荐以及团购系统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4400">
                <a:latin typeface="黑体" charset="-122"/>
                <a:ea typeface="黑体" charset="-122"/>
              </a:rPr>
              <a:t>项 目 概 览</a:t>
            </a:r>
          </a:p>
        </p:txBody>
      </p:sp>
      <p:grpSp>
        <p:nvGrpSpPr>
          <p:cNvPr id="22530" name="Group 3"/>
          <p:cNvGrpSpPr>
            <a:grpSpLocks/>
          </p:cNvGrpSpPr>
          <p:nvPr/>
        </p:nvGrpSpPr>
        <p:grpSpPr bwMode="auto">
          <a:xfrm>
            <a:off x="781050" y="1600200"/>
            <a:ext cx="2114550" cy="619125"/>
            <a:chOff x="1267" y="2532"/>
            <a:chExt cx="3185" cy="582"/>
          </a:xfrm>
        </p:grpSpPr>
        <p:sp>
          <p:nvSpPr>
            <p:cNvPr id="5" name="AutoShape 4"/>
            <p:cNvSpPr>
              <a:spLocks noChangeArrowheads="1"/>
            </p:cNvSpPr>
            <p:nvPr/>
          </p:nvSpPr>
          <p:spPr bwMode="gray">
            <a:xfrm>
              <a:off x="1267" y="2532"/>
              <a:ext cx="3185" cy="58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66275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  <a:scene3d>
              <a:camera prst="legacyPerspectiveBottom"/>
              <a:lightRig rig="legacyNormal3" dir="r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pPr eaLnBrk="1" hangingPunct="1"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2587" name="Line 5"/>
            <p:cNvSpPr>
              <a:spLocks noChangeShapeType="1"/>
            </p:cNvSpPr>
            <p:nvPr/>
          </p:nvSpPr>
          <p:spPr bwMode="gray">
            <a:xfrm>
              <a:off x="1412" y="3111"/>
              <a:ext cx="2950" cy="0"/>
            </a:xfrm>
            <a:prstGeom prst="line">
              <a:avLst/>
            </a:prstGeom>
            <a:noFill/>
            <a:ln w="3175">
              <a:solidFill>
                <a:srgbClr val="FFFFFF">
                  <a:alpha val="14902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88" name="Line 6"/>
            <p:cNvSpPr>
              <a:spLocks noChangeShapeType="1"/>
            </p:cNvSpPr>
            <p:nvPr/>
          </p:nvSpPr>
          <p:spPr bwMode="gray">
            <a:xfrm>
              <a:off x="1418" y="2532"/>
              <a:ext cx="2950" cy="0"/>
            </a:xfrm>
            <a:prstGeom prst="line">
              <a:avLst/>
            </a:prstGeom>
            <a:noFill/>
            <a:ln w="3175">
              <a:solidFill>
                <a:srgbClr val="FFFFFF">
                  <a:alpha val="25098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2531" name="Group 7"/>
          <p:cNvGrpSpPr>
            <a:grpSpLocks/>
          </p:cNvGrpSpPr>
          <p:nvPr/>
        </p:nvGrpSpPr>
        <p:grpSpPr bwMode="auto">
          <a:xfrm>
            <a:off x="762000" y="2590800"/>
            <a:ext cx="2133600" cy="609600"/>
            <a:chOff x="1314" y="3282"/>
            <a:chExt cx="3203" cy="582"/>
          </a:xfrm>
        </p:grpSpPr>
        <p:sp>
          <p:nvSpPr>
            <p:cNvPr id="9" name="AutoShape 8"/>
            <p:cNvSpPr>
              <a:spLocks noChangeArrowheads="1"/>
            </p:cNvSpPr>
            <p:nvPr/>
          </p:nvSpPr>
          <p:spPr bwMode="gray">
            <a:xfrm>
              <a:off x="1314" y="3282"/>
              <a:ext cx="3203" cy="58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2">
                    <a:gamma/>
                    <a:shade val="66275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  <a:scene3d>
              <a:camera prst="legacyPerspectiveBottom"/>
              <a:lightRig rig="legacyNormal3" dir="r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2"/>
              </a:extrusionClr>
            </a:sp3d>
          </p:spPr>
          <p:txBody>
            <a:bodyPr wrap="none" anchor="ctr">
              <a:flatTx/>
            </a:bodyPr>
            <a:lstStyle/>
            <a:p>
              <a:pPr eaLnBrk="1" hangingPunct="1"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2584" name="Line 9"/>
            <p:cNvSpPr>
              <a:spLocks noChangeShapeType="1"/>
            </p:cNvSpPr>
            <p:nvPr/>
          </p:nvSpPr>
          <p:spPr bwMode="gray">
            <a:xfrm>
              <a:off x="1392" y="3861"/>
              <a:ext cx="2950" cy="0"/>
            </a:xfrm>
            <a:prstGeom prst="line">
              <a:avLst/>
            </a:prstGeom>
            <a:noFill/>
            <a:ln w="3175">
              <a:solidFill>
                <a:srgbClr val="FFFFFF">
                  <a:alpha val="14902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85" name="Line 10"/>
            <p:cNvSpPr>
              <a:spLocks noChangeShapeType="1"/>
            </p:cNvSpPr>
            <p:nvPr/>
          </p:nvSpPr>
          <p:spPr bwMode="gray">
            <a:xfrm>
              <a:off x="1407" y="3282"/>
              <a:ext cx="2950" cy="0"/>
            </a:xfrm>
            <a:prstGeom prst="line">
              <a:avLst/>
            </a:prstGeom>
            <a:noFill/>
            <a:ln w="3175">
              <a:solidFill>
                <a:srgbClr val="FFFFFF">
                  <a:alpha val="25098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" name="Text Box 18"/>
          <p:cNvSpPr txBox="1">
            <a:spLocks noChangeArrowheads="1"/>
          </p:cNvSpPr>
          <p:nvPr/>
        </p:nvSpPr>
        <p:spPr bwMode="gray">
          <a:xfrm>
            <a:off x="637054" y="1752600"/>
            <a:ext cx="2383492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000" b="1" dirty="0">
                <a:solidFill>
                  <a:srgbClr val="F8F8F8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itchFamily="34" charset="-122"/>
                <a:ea typeface="微软雅黑" pitchFamily="34" charset="-122"/>
                <a:cs typeface="Arial" charset="0"/>
              </a:rPr>
              <a:t>系统背景资料收集</a:t>
            </a:r>
            <a:endParaRPr lang="en-US" altLang="zh-CN" sz="2000" b="1" dirty="0">
              <a:solidFill>
                <a:srgbClr val="F8F8F8"/>
              </a:solidFill>
              <a:effectLst>
                <a:reflection blurRad="6350" stA="55000" endA="300" endPos="45500" dir="5400000" sy="-100000" algn="bl" rotWithShape="0"/>
              </a:effectLst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13" name="Text Box 25"/>
          <p:cNvSpPr txBox="1">
            <a:spLocks noChangeArrowheads="1"/>
          </p:cNvSpPr>
          <p:nvPr/>
        </p:nvSpPr>
        <p:spPr bwMode="gray">
          <a:xfrm>
            <a:off x="899592" y="2743200"/>
            <a:ext cx="1788428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000" b="1" dirty="0">
                <a:solidFill>
                  <a:srgbClr val="F8F8F8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itchFamily="34" charset="-122"/>
                <a:ea typeface="微软雅黑" pitchFamily="34" charset="-122"/>
                <a:cs typeface="Arial" charset="0"/>
              </a:rPr>
              <a:t>系统需求分析</a:t>
            </a:r>
            <a:endParaRPr lang="en-US" altLang="zh-CN" sz="2000" b="1" dirty="0">
              <a:solidFill>
                <a:srgbClr val="F8F8F8"/>
              </a:solidFill>
              <a:effectLst>
                <a:reflection blurRad="6350" stA="55000" endA="300" endPos="45500" dir="5400000" sy="-100000" algn="bl" rotWithShape="0"/>
              </a:effectLst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19463" name="AutoShape 4"/>
          <p:cNvSpPr>
            <a:spLocks noChangeArrowheads="1"/>
          </p:cNvSpPr>
          <p:nvPr/>
        </p:nvSpPr>
        <p:spPr bwMode="gray">
          <a:xfrm>
            <a:off x="1524000" y="3200400"/>
            <a:ext cx="455613" cy="381000"/>
          </a:xfrm>
          <a:prstGeom prst="downArrow">
            <a:avLst>
              <a:gd name="adj1" fmla="val 58889"/>
              <a:gd name="adj2" fmla="val 60000"/>
            </a:avLst>
          </a:prstGeom>
          <a:solidFill>
            <a:schemeClr val="accent2"/>
          </a:solidFill>
          <a:ln w="19050">
            <a:solidFill>
              <a:srgbClr val="FFFFFF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zh-CN" altLang="en-US" smtClean="0">
              <a:ea typeface="宋体" charset="-122"/>
            </a:endParaRPr>
          </a:p>
        </p:txBody>
      </p:sp>
      <p:sp>
        <p:nvSpPr>
          <p:cNvPr id="19464" name="AutoShape 5"/>
          <p:cNvSpPr>
            <a:spLocks noChangeArrowheads="1"/>
          </p:cNvSpPr>
          <p:nvPr/>
        </p:nvSpPr>
        <p:spPr bwMode="gray">
          <a:xfrm>
            <a:off x="1524000" y="2209800"/>
            <a:ext cx="455613" cy="381000"/>
          </a:xfrm>
          <a:prstGeom prst="downArrow">
            <a:avLst>
              <a:gd name="adj1" fmla="val 58889"/>
              <a:gd name="adj2" fmla="val 60000"/>
            </a:avLst>
          </a:prstGeom>
          <a:solidFill>
            <a:schemeClr val="hlink"/>
          </a:solidFill>
          <a:ln w="19050">
            <a:solidFill>
              <a:srgbClr val="FFFFFF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zh-CN" altLang="en-US" smtClean="0">
              <a:ea typeface="宋体" charset="-122"/>
            </a:endParaRPr>
          </a:p>
        </p:txBody>
      </p:sp>
      <p:grpSp>
        <p:nvGrpSpPr>
          <p:cNvPr id="22536" name="Group 12"/>
          <p:cNvGrpSpPr>
            <a:grpSpLocks/>
          </p:cNvGrpSpPr>
          <p:nvPr/>
        </p:nvGrpSpPr>
        <p:grpSpPr bwMode="auto">
          <a:xfrm>
            <a:off x="4267200" y="2514600"/>
            <a:ext cx="4051300" cy="762000"/>
            <a:chOff x="2736" y="1803"/>
            <a:chExt cx="2552" cy="576"/>
          </a:xfrm>
        </p:grpSpPr>
        <p:sp>
          <p:nvSpPr>
            <p:cNvPr id="19509" name="Rectangle 13"/>
            <p:cNvSpPr>
              <a:spLocks noChangeArrowheads="1"/>
            </p:cNvSpPr>
            <p:nvPr/>
          </p:nvSpPr>
          <p:spPr bwMode="ltGray">
            <a:xfrm>
              <a:off x="2736" y="1803"/>
              <a:ext cx="2552" cy="5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22581" name="Rectangle 14"/>
            <p:cNvSpPr>
              <a:spLocks noChangeArrowheads="1"/>
            </p:cNvSpPr>
            <p:nvPr/>
          </p:nvSpPr>
          <p:spPr bwMode="ltGray">
            <a:xfrm>
              <a:off x="2743" y="1809"/>
              <a:ext cx="2536" cy="2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charset="2"/>
                <a:buChar char="v"/>
                <a:defRPr sz="2800" b="1">
                  <a:solidFill>
                    <a:schemeClr val="tx2"/>
                  </a:solidFill>
                  <a:latin typeface="Verdan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9" name="Rectangle 15"/>
            <p:cNvSpPr>
              <a:spLocks noChangeArrowheads="1"/>
            </p:cNvSpPr>
            <p:nvPr/>
          </p:nvSpPr>
          <p:spPr bwMode="ltGray">
            <a:xfrm>
              <a:off x="2744" y="1952"/>
              <a:ext cx="2535" cy="421"/>
            </a:xfrm>
            <a:prstGeom prst="rect">
              <a:avLst/>
            </a:prstGeom>
            <a:gradFill rotWithShape="1">
              <a:gsLst>
                <a:gs pos="0">
                  <a:schemeClr val="accent2">
                    <a:gamma/>
                    <a:tint val="61176"/>
                    <a:invGamma/>
                  </a:schemeClr>
                </a:gs>
                <a:gs pos="100000">
                  <a:schemeClr val="accent2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2537" name="Text Box 21"/>
          <p:cNvSpPr txBox="1">
            <a:spLocks noChangeArrowheads="1"/>
          </p:cNvSpPr>
          <p:nvPr/>
        </p:nvSpPr>
        <p:spPr bwMode="gray">
          <a:xfrm>
            <a:off x="4572000" y="2708275"/>
            <a:ext cx="34417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160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 </a:t>
            </a:r>
            <a:r>
              <a:rPr lang="zh-CN" altLang="en-US" sz="160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整个系统的联机交易处理、批处理功能需求分析，性能需求分析</a:t>
            </a:r>
            <a:endParaRPr lang="en-US" altLang="zh-CN" sz="1600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</p:txBody>
      </p:sp>
      <p:grpSp>
        <p:nvGrpSpPr>
          <p:cNvPr id="22538" name="Group 3"/>
          <p:cNvGrpSpPr>
            <a:grpSpLocks/>
          </p:cNvGrpSpPr>
          <p:nvPr/>
        </p:nvGrpSpPr>
        <p:grpSpPr bwMode="auto">
          <a:xfrm>
            <a:off x="781050" y="3581400"/>
            <a:ext cx="2114550" cy="619125"/>
            <a:chOff x="1267" y="2532"/>
            <a:chExt cx="3185" cy="582"/>
          </a:xfrm>
        </p:grpSpPr>
        <p:sp>
          <p:nvSpPr>
            <p:cNvPr id="22" name="AutoShape 4"/>
            <p:cNvSpPr>
              <a:spLocks noChangeArrowheads="1"/>
            </p:cNvSpPr>
            <p:nvPr/>
          </p:nvSpPr>
          <p:spPr bwMode="gray">
            <a:xfrm>
              <a:off x="1267" y="2532"/>
              <a:ext cx="3185" cy="58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66275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  <a:scene3d>
              <a:camera prst="legacyPerspectiveBottom"/>
              <a:lightRig rig="legacyNormal3" dir="r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pPr eaLnBrk="1" hangingPunct="1"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2578" name="Line 5"/>
            <p:cNvSpPr>
              <a:spLocks noChangeShapeType="1"/>
            </p:cNvSpPr>
            <p:nvPr/>
          </p:nvSpPr>
          <p:spPr bwMode="gray">
            <a:xfrm>
              <a:off x="1412" y="3111"/>
              <a:ext cx="2950" cy="0"/>
            </a:xfrm>
            <a:prstGeom prst="line">
              <a:avLst/>
            </a:prstGeom>
            <a:noFill/>
            <a:ln w="3175">
              <a:solidFill>
                <a:srgbClr val="FFFFFF">
                  <a:alpha val="14902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9" name="Line 6"/>
            <p:cNvSpPr>
              <a:spLocks noChangeShapeType="1"/>
            </p:cNvSpPr>
            <p:nvPr/>
          </p:nvSpPr>
          <p:spPr bwMode="gray">
            <a:xfrm>
              <a:off x="1418" y="2532"/>
              <a:ext cx="2950" cy="0"/>
            </a:xfrm>
            <a:prstGeom prst="line">
              <a:avLst/>
            </a:prstGeom>
            <a:noFill/>
            <a:ln w="3175">
              <a:solidFill>
                <a:srgbClr val="FFFFFF">
                  <a:alpha val="25098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2539" name="Group 7"/>
          <p:cNvGrpSpPr>
            <a:grpSpLocks/>
          </p:cNvGrpSpPr>
          <p:nvPr/>
        </p:nvGrpSpPr>
        <p:grpSpPr bwMode="auto">
          <a:xfrm>
            <a:off x="762000" y="4572000"/>
            <a:ext cx="2133600" cy="609600"/>
            <a:chOff x="1314" y="3282"/>
            <a:chExt cx="3203" cy="582"/>
          </a:xfrm>
        </p:grpSpPr>
        <p:sp>
          <p:nvSpPr>
            <p:cNvPr id="26" name="AutoShape 8"/>
            <p:cNvSpPr>
              <a:spLocks noChangeArrowheads="1"/>
            </p:cNvSpPr>
            <p:nvPr/>
          </p:nvSpPr>
          <p:spPr bwMode="gray">
            <a:xfrm>
              <a:off x="1314" y="3282"/>
              <a:ext cx="3203" cy="58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2">
                    <a:gamma/>
                    <a:shade val="66275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  <a:scene3d>
              <a:camera prst="legacyPerspectiveBottom"/>
              <a:lightRig rig="legacyNormal3" dir="r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2"/>
              </a:extrusionClr>
            </a:sp3d>
          </p:spPr>
          <p:txBody>
            <a:bodyPr wrap="none" anchor="ctr">
              <a:flatTx/>
            </a:bodyPr>
            <a:lstStyle/>
            <a:p>
              <a:pPr eaLnBrk="1" hangingPunct="1"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2575" name="Line 9"/>
            <p:cNvSpPr>
              <a:spLocks noChangeShapeType="1"/>
            </p:cNvSpPr>
            <p:nvPr/>
          </p:nvSpPr>
          <p:spPr bwMode="gray">
            <a:xfrm>
              <a:off x="1392" y="3861"/>
              <a:ext cx="2950" cy="0"/>
            </a:xfrm>
            <a:prstGeom prst="line">
              <a:avLst/>
            </a:prstGeom>
            <a:noFill/>
            <a:ln w="3175">
              <a:solidFill>
                <a:srgbClr val="FFFFFF">
                  <a:alpha val="14902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6" name="Line 10"/>
            <p:cNvSpPr>
              <a:spLocks noChangeShapeType="1"/>
            </p:cNvSpPr>
            <p:nvPr/>
          </p:nvSpPr>
          <p:spPr bwMode="gray">
            <a:xfrm>
              <a:off x="1407" y="3282"/>
              <a:ext cx="2950" cy="0"/>
            </a:xfrm>
            <a:prstGeom prst="line">
              <a:avLst/>
            </a:prstGeom>
            <a:noFill/>
            <a:ln w="3175">
              <a:solidFill>
                <a:srgbClr val="FFFFFF">
                  <a:alpha val="25098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9" name="Text Box 18"/>
          <p:cNvSpPr txBox="1">
            <a:spLocks noChangeArrowheads="1"/>
          </p:cNvSpPr>
          <p:nvPr/>
        </p:nvSpPr>
        <p:spPr bwMode="gray">
          <a:xfrm>
            <a:off x="899592" y="3733800"/>
            <a:ext cx="1798420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000" b="1" dirty="0">
                <a:solidFill>
                  <a:srgbClr val="F8F8F8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itchFamily="34" charset="-122"/>
                <a:ea typeface="微软雅黑" pitchFamily="34" charset="-122"/>
                <a:cs typeface="Arial" charset="0"/>
              </a:rPr>
              <a:t>系统架构设计</a:t>
            </a:r>
            <a:endParaRPr lang="en-US" altLang="zh-CN" sz="2000" b="1" dirty="0">
              <a:solidFill>
                <a:srgbClr val="F8F8F8"/>
              </a:solidFill>
              <a:effectLst>
                <a:reflection blurRad="6350" stA="55000" endA="300" endPos="45500" dir="5400000" sy="-100000" algn="bl" rotWithShape="0"/>
              </a:effectLst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30" name="Text Box 25"/>
          <p:cNvSpPr txBox="1">
            <a:spLocks noChangeArrowheads="1"/>
          </p:cNvSpPr>
          <p:nvPr/>
        </p:nvSpPr>
        <p:spPr bwMode="gray">
          <a:xfrm>
            <a:off x="899592" y="4724400"/>
            <a:ext cx="1788428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000" b="1" dirty="0">
                <a:solidFill>
                  <a:srgbClr val="F8F8F8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itchFamily="34" charset="-122"/>
                <a:ea typeface="微软雅黑" pitchFamily="34" charset="-122"/>
                <a:cs typeface="Arial" charset="0"/>
              </a:rPr>
              <a:t>系统详细设计</a:t>
            </a:r>
            <a:endParaRPr lang="en-US" altLang="zh-CN" sz="2000" b="1" dirty="0">
              <a:solidFill>
                <a:srgbClr val="F8F8F8"/>
              </a:solidFill>
              <a:effectLst>
                <a:reflection blurRad="6350" stA="55000" endA="300" endPos="45500" dir="5400000" sy="-100000" algn="bl" rotWithShape="0"/>
              </a:effectLst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19471" name="AutoShape 5"/>
          <p:cNvSpPr>
            <a:spLocks noChangeArrowheads="1"/>
          </p:cNvSpPr>
          <p:nvPr/>
        </p:nvSpPr>
        <p:spPr bwMode="gray">
          <a:xfrm>
            <a:off x="1524000" y="4267200"/>
            <a:ext cx="455613" cy="381000"/>
          </a:xfrm>
          <a:prstGeom prst="downArrow">
            <a:avLst>
              <a:gd name="adj1" fmla="val 58889"/>
              <a:gd name="adj2" fmla="val 60000"/>
            </a:avLst>
          </a:prstGeom>
          <a:solidFill>
            <a:schemeClr val="hlink"/>
          </a:solidFill>
          <a:ln w="19050">
            <a:solidFill>
              <a:srgbClr val="FFFFFF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zh-CN" altLang="en-US" smtClean="0">
              <a:ea typeface="宋体" charset="-122"/>
            </a:endParaRPr>
          </a:p>
        </p:txBody>
      </p:sp>
      <p:grpSp>
        <p:nvGrpSpPr>
          <p:cNvPr id="22543" name="Group 3"/>
          <p:cNvGrpSpPr>
            <a:grpSpLocks/>
          </p:cNvGrpSpPr>
          <p:nvPr/>
        </p:nvGrpSpPr>
        <p:grpSpPr bwMode="auto">
          <a:xfrm>
            <a:off x="781050" y="5562600"/>
            <a:ext cx="2114550" cy="619125"/>
            <a:chOff x="1267" y="2532"/>
            <a:chExt cx="3185" cy="582"/>
          </a:xfrm>
        </p:grpSpPr>
        <p:sp>
          <p:nvSpPr>
            <p:cNvPr id="33" name="AutoShape 4"/>
            <p:cNvSpPr>
              <a:spLocks noChangeArrowheads="1"/>
            </p:cNvSpPr>
            <p:nvPr/>
          </p:nvSpPr>
          <p:spPr bwMode="gray">
            <a:xfrm>
              <a:off x="1267" y="2532"/>
              <a:ext cx="3185" cy="58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66275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  <a:scene3d>
              <a:camera prst="legacyPerspectiveBottom"/>
              <a:lightRig rig="legacyNormal3" dir="r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pPr eaLnBrk="1" hangingPunct="1"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2572" name="Line 5"/>
            <p:cNvSpPr>
              <a:spLocks noChangeShapeType="1"/>
            </p:cNvSpPr>
            <p:nvPr/>
          </p:nvSpPr>
          <p:spPr bwMode="gray">
            <a:xfrm>
              <a:off x="1412" y="3111"/>
              <a:ext cx="2950" cy="0"/>
            </a:xfrm>
            <a:prstGeom prst="line">
              <a:avLst/>
            </a:prstGeom>
            <a:noFill/>
            <a:ln w="3175">
              <a:solidFill>
                <a:srgbClr val="FFFFFF">
                  <a:alpha val="14902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3" name="Line 6"/>
            <p:cNvSpPr>
              <a:spLocks noChangeShapeType="1"/>
            </p:cNvSpPr>
            <p:nvPr/>
          </p:nvSpPr>
          <p:spPr bwMode="gray">
            <a:xfrm>
              <a:off x="1418" y="2532"/>
              <a:ext cx="2950" cy="0"/>
            </a:xfrm>
            <a:prstGeom prst="line">
              <a:avLst/>
            </a:prstGeom>
            <a:noFill/>
            <a:ln w="3175">
              <a:solidFill>
                <a:srgbClr val="FFFFFF">
                  <a:alpha val="25098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6" name="Text Box 18"/>
          <p:cNvSpPr txBox="1">
            <a:spLocks noChangeArrowheads="1"/>
          </p:cNvSpPr>
          <p:nvPr/>
        </p:nvSpPr>
        <p:spPr bwMode="gray">
          <a:xfrm>
            <a:off x="899592" y="5715000"/>
            <a:ext cx="1788428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000" b="1" dirty="0">
                <a:solidFill>
                  <a:srgbClr val="F8F8F8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itchFamily="34" charset="-122"/>
                <a:ea typeface="微软雅黑" pitchFamily="34" charset="-122"/>
                <a:cs typeface="Arial" charset="0"/>
              </a:rPr>
              <a:t>系统实现测试</a:t>
            </a:r>
            <a:endParaRPr lang="en-US" altLang="zh-CN" sz="2000" b="1" dirty="0">
              <a:solidFill>
                <a:srgbClr val="F8F8F8"/>
              </a:solidFill>
              <a:effectLst>
                <a:reflection blurRad="6350" stA="55000" endA="300" endPos="45500" dir="5400000" sy="-100000" algn="bl" rotWithShape="0"/>
              </a:effectLst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19474" name="AutoShape 4"/>
          <p:cNvSpPr>
            <a:spLocks noChangeArrowheads="1"/>
          </p:cNvSpPr>
          <p:nvPr/>
        </p:nvSpPr>
        <p:spPr bwMode="gray">
          <a:xfrm>
            <a:off x="1524000" y="5257800"/>
            <a:ext cx="455613" cy="381000"/>
          </a:xfrm>
          <a:prstGeom prst="downArrow">
            <a:avLst>
              <a:gd name="adj1" fmla="val 58889"/>
              <a:gd name="adj2" fmla="val 60000"/>
            </a:avLst>
          </a:prstGeom>
          <a:solidFill>
            <a:schemeClr val="accent2"/>
          </a:solidFill>
          <a:ln w="19050">
            <a:solidFill>
              <a:srgbClr val="FFFFFF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zh-CN" altLang="en-US" smtClean="0">
              <a:ea typeface="宋体" charset="-122"/>
            </a:endParaRPr>
          </a:p>
        </p:txBody>
      </p:sp>
      <p:grpSp>
        <p:nvGrpSpPr>
          <p:cNvPr id="22546" name="Group 17"/>
          <p:cNvGrpSpPr>
            <a:grpSpLocks/>
          </p:cNvGrpSpPr>
          <p:nvPr/>
        </p:nvGrpSpPr>
        <p:grpSpPr bwMode="auto">
          <a:xfrm>
            <a:off x="4254500" y="1524000"/>
            <a:ext cx="4051300" cy="739775"/>
            <a:chOff x="2728" y="2640"/>
            <a:chExt cx="2552" cy="576"/>
          </a:xfrm>
        </p:grpSpPr>
        <p:sp>
          <p:nvSpPr>
            <p:cNvPr id="19497" name="Rectangle 18"/>
            <p:cNvSpPr>
              <a:spLocks noChangeArrowheads="1"/>
            </p:cNvSpPr>
            <p:nvPr/>
          </p:nvSpPr>
          <p:spPr bwMode="gray">
            <a:xfrm>
              <a:off x="2728" y="2640"/>
              <a:ext cx="2552" cy="5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ea typeface="宋体" charset="-122"/>
              </a:endParaRPr>
            </a:p>
          </p:txBody>
        </p:sp>
        <p:sp>
          <p:nvSpPr>
            <p:cNvPr id="22569" name="Rectangle 19"/>
            <p:cNvSpPr>
              <a:spLocks noChangeArrowheads="1"/>
            </p:cNvSpPr>
            <p:nvPr/>
          </p:nvSpPr>
          <p:spPr bwMode="gray">
            <a:xfrm>
              <a:off x="2742" y="2646"/>
              <a:ext cx="2529" cy="26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charset="2"/>
                <a:buChar char="v"/>
                <a:defRPr sz="2800" b="1">
                  <a:solidFill>
                    <a:schemeClr val="tx2"/>
                  </a:solidFill>
                  <a:latin typeface="Verdan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41" name="Rectangle 20"/>
            <p:cNvSpPr>
              <a:spLocks noChangeArrowheads="1"/>
            </p:cNvSpPr>
            <p:nvPr/>
          </p:nvSpPr>
          <p:spPr bwMode="gray">
            <a:xfrm>
              <a:off x="2736" y="2814"/>
              <a:ext cx="2535" cy="396"/>
            </a:xfrm>
            <a:prstGeom prst="rect">
              <a:avLst/>
            </a:prstGeom>
            <a:gradFill rotWithShape="1">
              <a:gsLst>
                <a:gs pos="0">
                  <a:schemeClr val="hlink">
                    <a:gamma/>
                    <a:tint val="61176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ea typeface="宋体" pitchFamily="2" charset="-122"/>
              </a:endParaRPr>
            </a:p>
          </p:txBody>
        </p:sp>
      </p:grpSp>
      <p:sp>
        <p:nvSpPr>
          <p:cNvPr id="42" name="Text Box 21"/>
          <p:cNvSpPr txBox="1">
            <a:spLocks noChangeArrowheads="1"/>
          </p:cNvSpPr>
          <p:nvPr/>
        </p:nvSpPr>
        <p:spPr bwMode="gray">
          <a:xfrm>
            <a:off x="4495800" y="1700808"/>
            <a:ext cx="3657600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1600" b="1" dirty="0">
                <a:solidFill>
                  <a:srgbClr val="000000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b="1" dirty="0">
                <a:solidFill>
                  <a:srgbClr val="000000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理财产品市场调查，业务熟悉，开发技术准备</a:t>
            </a:r>
            <a:endParaRPr lang="en-US" altLang="zh-CN" sz="1600" b="1" dirty="0">
              <a:solidFill>
                <a:srgbClr val="000000"/>
              </a:solidFill>
              <a:effectLst>
                <a:reflection blurRad="6350" stA="55000" endA="300" endPos="455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2548" name="Group 12"/>
          <p:cNvGrpSpPr>
            <a:grpSpLocks/>
          </p:cNvGrpSpPr>
          <p:nvPr/>
        </p:nvGrpSpPr>
        <p:grpSpPr bwMode="auto">
          <a:xfrm>
            <a:off x="4279900" y="4495800"/>
            <a:ext cx="4051300" cy="762000"/>
            <a:chOff x="2736" y="1803"/>
            <a:chExt cx="2552" cy="576"/>
          </a:xfrm>
        </p:grpSpPr>
        <p:sp>
          <p:nvSpPr>
            <p:cNvPr id="19494" name="Rectangle 13"/>
            <p:cNvSpPr>
              <a:spLocks noChangeArrowheads="1"/>
            </p:cNvSpPr>
            <p:nvPr/>
          </p:nvSpPr>
          <p:spPr bwMode="ltGray">
            <a:xfrm>
              <a:off x="2736" y="1803"/>
              <a:ext cx="2552" cy="5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22566" name="Rectangle 14"/>
            <p:cNvSpPr>
              <a:spLocks noChangeArrowheads="1"/>
            </p:cNvSpPr>
            <p:nvPr/>
          </p:nvSpPr>
          <p:spPr bwMode="ltGray">
            <a:xfrm>
              <a:off x="2743" y="1809"/>
              <a:ext cx="2536" cy="2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charset="2"/>
                <a:buChar char="v"/>
                <a:defRPr sz="2800" b="1">
                  <a:solidFill>
                    <a:schemeClr val="tx2"/>
                  </a:solidFill>
                  <a:latin typeface="Verdan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46" name="Rectangle 15"/>
            <p:cNvSpPr>
              <a:spLocks noChangeArrowheads="1"/>
            </p:cNvSpPr>
            <p:nvPr/>
          </p:nvSpPr>
          <p:spPr bwMode="ltGray">
            <a:xfrm>
              <a:off x="2744" y="1952"/>
              <a:ext cx="2535" cy="421"/>
            </a:xfrm>
            <a:prstGeom prst="rect">
              <a:avLst/>
            </a:prstGeom>
            <a:gradFill rotWithShape="1">
              <a:gsLst>
                <a:gs pos="0">
                  <a:schemeClr val="accent2">
                    <a:gamma/>
                    <a:tint val="61176"/>
                    <a:invGamma/>
                  </a:schemeClr>
                </a:gs>
                <a:gs pos="100000">
                  <a:schemeClr val="accent2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2549" name="Text Box 21"/>
          <p:cNvSpPr txBox="1">
            <a:spLocks noChangeArrowheads="1"/>
          </p:cNvSpPr>
          <p:nvPr/>
        </p:nvSpPr>
        <p:spPr bwMode="gray">
          <a:xfrm>
            <a:off x="4584700" y="4797425"/>
            <a:ext cx="34417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160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细化架构设计中的每一个模块</a:t>
            </a:r>
            <a:endParaRPr lang="en-US" altLang="zh-CN" sz="1600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</p:txBody>
      </p:sp>
      <p:grpSp>
        <p:nvGrpSpPr>
          <p:cNvPr id="22550" name="Group 17"/>
          <p:cNvGrpSpPr>
            <a:grpSpLocks/>
          </p:cNvGrpSpPr>
          <p:nvPr/>
        </p:nvGrpSpPr>
        <p:grpSpPr bwMode="auto">
          <a:xfrm>
            <a:off x="4267200" y="3527425"/>
            <a:ext cx="4051300" cy="739775"/>
            <a:chOff x="2728" y="2640"/>
            <a:chExt cx="2552" cy="576"/>
          </a:xfrm>
        </p:grpSpPr>
        <p:sp>
          <p:nvSpPr>
            <p:cNvPr id="19491" name="Rectangle 18"/>
            <p:cNvSpPr>
              <a:spLocks noChangeArrowheads="1"/>
            </p:cNvSpPr>
            <p:nvPr/>
          </p:nvSpPr>
          <p:spPr bwMode="gray">
            <a:xfrm>
              <a:off x="2728" y="2640"/>
              <a:ext cx="2552" cy="5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22563" name="Rectangle 19"/>
            <p:cNvSpPr>
              <a:spLocks noChangeArrowheads="1"/>
            </p:cNvSpPr>
            <p:nvPr/>
          </p:nvSpPr>
          <p:spPr bwMode="gray">
            <a:xfrm>
              <a:off x="2742" y="2646"/>
              <a:ext cx="2529" cy="26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charset="2"/>
                <a:buChar char="v"/>
                <a:defRPr sz="2800" b="1">
                  <a:solidFill>
                    <a:schemeClr val="tx2"/>
                  </a:solidFill>
                  <a:latin typeface="Verdan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51" name="Rectangle 20"/>
            <p:cNvSpPr>
              <a:spLocks noChangeArrowheads="1"/>
            </p:cNvSpPr>
            <p:nvPr/>
          </p:nvSpPr>
          <p:spPr bwMode="gray">
            <a:xfrm>
              <a:off x="2736" y="2814"/>
              <a:ext cx="2535" cy="396"/>
            </a:xfrm>
            <a:prstGeom prst="rect">
              <a:avLst/>
            </a:prstGeom>
            <a:gradFill rotWithShape="1">
              <a:gsLst>
                <a:gs pos="0">
                  <a:schemeClr val="hlink">
                    <a:gamma/>
                    <a:tint val="61176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2551" name="Text Box 21"/>
          <p:cNvSpPr txBox="1">
            <a:spLocks noChangeArrowheads="1"/>
          </p:cNvSpPr>
          <p:nvPr/>
        </p:nvSpPr>
        <p:spPr bwMode="gray">
          <a:xfrm>
            <a:off x="4508500" y="3708400"/>
            <a:ext cx="3657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160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整个系统业务处理流程，程序的逻辑流程设计</a:t>
            </a:r>
            <a:endParaRPr lang="en-US" altLang="zh-CN" sz="1600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</p:txBody>
      </p:sp>
      <p:grpSp>
        <p:nvGrpSpPr>
          <p:cNvPr id="22552" name="Group 17"/>
          <p:cNvGrpSpPr>
            <a:grpSpLocks/>
          </p:cNvGrpSpPr>
          <p:nvPr/>
        </p:nvGrpSpPr>
        <p:grpSpPr bwMode="auto">
          <a:xfrm>
            <a:off x="4267200" y="5486400"/>
            <a:ext cx="4051300" cy="739775"/>
            <a:chOff x="2728" y="2640"/>
            <a:chExt cx="2552" cy="576"/>
          </a:xfrm>
        </p:grpSpPr>
        <p:sp>
          <p:nvSpPr>
            <p:cNvPr id="19488" name="Rectangle 18"/>
            <p:cNvSpPr>
              <a:spLocks noChangeArrowheads="1"/>
            </p:cNvSpPr>
            <p:nvPr/>
          </p:nvSpPr>
          <p:spPr bwMode="gray">
            <a:xfrm>
              <a:off x="2728" y="2640"/>
              <a:ext cx="2552" cy="5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22560" name="Rectangle 19"/>
            <p:cNvSpPr>
              <a:spLocks noChangeArrowheads="1"/>
            </p:cNvSpPr>
            <p:nvPr/>
          </p:nvSpPr>
          <p:spPr bwMode="gray">
            <a:xfrm>
              <a:off x="2742" y="2646"/>
              <a:ext cx="2529" cy="26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charset="2"/>
                <a:buChar char="v"/>
                <a:defRPr sz="2800" b="1">
                  <a:solidFill>
                    <a:schemeClr val="tx2"/>
                  </a:solidFill>
                  <a:latin typeface="Verdan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56" name="Rectangle 20"/>
            <p:cNvSpPr>
              <a:spLocks noChangeArrowheads="1"/>
            </p:cNvSpPr>
            <p:nvPr/>
          </p:nvSpPr>
          <p:spPr bwMode="gray">
            <a:xfrm>
              <a:off x="2736" y="2814"/>
              <a:ext cx="2535" cy="396"/>
            </a:xfrm>
            <a:prstGeom prst="rect">
              <a:avLst/>
            </a:prstGeom>
            <a:gradFill rotWithShape="1">
              <a:gsLst>
                <a:gs pos="0">
                  <a:schemeClr val="hlink">
                    <a:gamma/>
                    <a:tint val="61176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2553" name="Text Box 21"/>
          <p:cNvSpPr txBox="1">
            <a:spLocks noChangeArrowheads="1"/>
          </p:cNvSpPr>
          <p:nvPr/>
        </p:nvSpPr>
        <p:spPr bwMode="gray">
          <a:xfrm>
            <a:off x="4508500" y="5786438"/>
            <a:ext cx="36576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160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 </a:t>
            </a:r>
            <a:r>
              <a:rPr lang="zh-CN" altLang="en-US" sz="160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实现每一个功能模块</a:t>
            </a:r>
            <a:endParaRPr lang="en-US" altLang="zh-CN" sz="1600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22554" name="AutoShape 7"/>
          <p:cNvSpPr>
            <a:spLocks noChangeArrowheads="1"/>
          </p:cNvSpPr>
          <p:nvPr/>
        </p:nvSpPr>
        <p:spPr bwMode="gray">
          <a:xfrm>
            <a:off x="3048000" y="1828800"/>
            <a:ext cx="1066800" cy="288925"/>
          </a:xfrm>
          <a:prstGeom prst="rightArrow">
            <a:avLst>
              <a:gd name="adj1" fmla="val 35167"/>
              <a:gd name="adj2" fmla="val 111026"/>
            </a:avLst>
          </a:prstGeom>
          <a:gradFill rotWithShape="1">
            <a:gsLst>
              <a:gs pos="0">
                <a:srgbClr val="4E7E36"/>
              </a:gs>
              <a:gs pos="50000">
                <a:srgbClr val="3F6D27"/>
              </a:gs>
              <a:gs pos="100000">
                <a:srgbClr val="4C8331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59" name="AutoShape 7"/>
          <p:cNvSpPr>
            <a:spLocks noChangeArrowheads="1"/>
          </p:cNvSpPr>
          <p:nvPr/>
        </p:nvSpPr>
        <p:spPr bwMode="gray">
          <a:xfrm>
            <a:off x="3048000" y="2743200"/>
            <a:ext cx="1066800" cy="288925"/>
          </a:xfrm>
          <a:prstGeom prst="rightArrow">
            <a:avLst>
              <a:gd name="adj1" fmla="val 35167"/>
              <a:gd name="adj2" fmla="val 111029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22556" name="AutoShape 7"/>
          <p:cNvSpPr>
            <a:spLocks noChangeArrowheads="1"/>
          </p:cNvSpPr>
          <p:nvPr/>
        </p:nvSpPr>
        <p:spPr bwMode="gray">
          <a:xfrm>
            <a:off x="3048000" y="3825875"/>
            <a:ext cx="1066800" cy="288925"/>
          </a:xfrm>
          <a:prstGeom prst="rightArrow">
            <a:avLst>
              <a:gd name="adj1" fmla="val 35167"/>
              <a:gd name="adj2" fmla="val 111026"/>
            </a:avLst>
          </a:prstGeom>
          <a:gradFill rotWithShape="1">
            <a:gsLst>
              <a:gs pos="0">
                <a:srgbClr val="4E7E36"/>
              </a:gs>
              <a:gs pos="50000">
                <a:srgbClr val="3F6D27"/>
              </a:gs>
              <a:gs pos="100000">
                <a:srgbClr val="4C8331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61" name="AutoShape 7"/>
          <p:cNvSpPr>
            <a:spLocks noChangeArrowheads="1"/>
          </p:cNvSpPr>
          <p:nvPr/>
        </p:nvSpPr>
        <p:spPr bwMode="gray">
          <a:xfrm>
            <a:off x="3048000" y="4740275"/>
            <a:ext cx="1066800" cy="288925"/>
          </a:xfrm>
          <a:prstGeom prst="rightArrow">
            <a:avLst>
              <a:gd name="adj1" fmla="val 35167"/>
              <a:gd name="adj2" fmla="val 111029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22558" name="AutoShape 7"/>
          <p:cNvSpPr>
            <a:spLocks noChangeArrowheads="1"/>
          </p:cNvSpPr>
          <p:nvPr/>
        </p:nvSpPr>
        <p:spPr bwMode="gray">
          <a:xfrm>
            <a:off x="3048000" y="5715000"/>
            <a:ext cx="1066800" cy="288925"/>
          </a:xfrm>
          <a:prstGeom prst="rightArrow">
            <a:avLst>
              <a:gd name="adj1" fmla="val 35167"/>
              <a:gd name="adj2" fmla="val 111026"/>
            </a:avLst>
          </a:prstGeom>
          <a:gradFill rotWithShape="1">
            <a:gsLst>
              <a:gs pos="0">
                <a:srgbClr val="4E7E36"/>
              </a:gs>
              <a:gs pos="50000">
                <a:srgbClr val="3F6D27"/>
              </a:gs>
              <a:gs pos="100000">
                <a:srgbClr val="4C8331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4400">
                <a:latin typeface="黑体" charset="-122"/>
                <a:ea typeface="黑体" charset="-122"/>
              </a:rPr>
              <a:t>需 求 分 析</a:t>
            </a:r>
          </a:p>
        </p:txBody>
      </p:sp>
      <p:sp>
        <p:nvSpPr>
          <p:cNvPr id="37" name="Oval 2"/>
          <p:cNvSpPr>
            <a:spLocks noChangeArrowheads="1"/>
          </p:cNvSpPr>
          <p:nvPr/>
        </p:nvSpPr>
        <p:spPr bwMode="gray">
          <a:xfrm flipV="1">
            <a:off x="2843213" y="5753100"/>
            <a:ext cx="3306762" cy="487363"/>
          </a:xfrm>
          <a:prstGeom prst="ellipse">
            <a:avLst/>
          </a:prstGeom>
          <a:solidFill>
            <a:srgbClr val="000000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charset="2"/>
              <a:buChar char="v"/>
              <a:defRPr sz="2800" b="1">
                <a:solidFill>
                  <a:schemeClr val="tx2"/>
                </a:solidFill>
                <a:latin typeface="Verdana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46" name="Rectangle 21"/>
          <p:cNvSpPr>
            <a:spLocks noChangeArrowheads="1"/>
          </p:cNvSpPr>
          <p:nvPr/>
        </p:nvSpPr>
        <p:spPr bwMode="black">
          <a:xfrm>
            <a:off x="3686711" y="5733256"/>
            <a:ext cx="1620957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zh-CN" altLang="en-US" sz="2800" b="1" dirty="0">
                <a:solidFill>
                  <a:srgbClr val="000000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itchFamily="34" charset="-122"/>
                <a:ea typeface="微软雅黑" pitchFamily="34" charset="-122"/>
                <a:cs typeface="Arial" charset="0"/>
              </a:rPr>
              <a:t>功能划分</a:t>
            </a:r>
            <a:endParaRPr lang="en-US" altLang="zh-CN" sz="2800" b="1" dirty="0">
              <a:solidFill>
                <a:srgbClr val="000000"/>
              </a:solidFill>
              <a:effectLst>
                <a:reflection blurRad="6350" stA="55000" endA="300" endPos="45500" dir="5400000" sy="-100000" algn="bl" rotWithShape="0"/>
              </a:effectLst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164" name="圆角矩形 163"/>
          <p:cNvSpPr/>
          <p:nvPr/>
        </p:nvSpPr>
        <p:spPr>
          <a:xfrm>
            <a:off x="1285852" y="2204864"/>
            <a:ext cx="2071702" cy="2226484"/>
          </a:xfrm>
          <a:prstGeom prst="roundRect">
            <a:avLst>
              <a:gd name="adj" fmla="val 7209"/>
            </a:avLst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2000" endA="300" endPos="35000" dir="5400000" sy="-100000" algn="bl" rotWithShape="0"/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rgbClr val="000000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itchFamily="34" charset="-122"/>
                <a:ea typeface="微软雅黑" pitchFamily="34" charset="-122"/>
                <a:cs typeface="Arial" charset="0"/>
              </a:rPr>
              <a:t>对银行高层决策有所帮助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 kern="0" dirty="0">
              <a:solidFill>
                <a:sysClr val="windowText" lastClr="000000"/>
              </a:solidFill>
              <a:latin typeface="Calibri"/>
              <a:ea typeface="宋体"/>
            </a:endParaRPr>
          </a:p>
        </p:txBody>
      </p:sp>
      <p:sp>
        <p:nvSpPr>
          <p:cNvPr id="165" name="圆角矩形 164"/>
          <p:cNvSpPr/>
          <p:nvPr/>
        </p:nvSpPr>
        <p:spPr>
          <a:xfrm>
            <a:off x="3643189" y="2204864"/>
            <a:ext cx="2071702" cy="2226484"/>
          </a:xfrm>
          <a:prstGeom prst="roundRect">
            <a:avLst>
              <a:gd name="adj" fmla="val 7209"/>
            </a:avLst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2000" endA="300" endPos="35000" dir="5400000" sy="-100000" algn="bl" rotWithShape="0"/>
          </a:effectLst>
        </p:spPr>
        <p:txBody>
          <a:bodyPr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rgbClr val="000000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itchFamily="34" charset="-122"/>
                <a:ea typeface="微软雅黑" pitchFamily="34" charset="-122"/>
                <a:cs typeface="Arial" charset="0"/>
              </a:rPr>
              <a:t>为理财经理提供方便</a:t>
            </a:r>
          </a:p>
        </p:txBody>
      </p:sp>
      <p:sp>
        <p:nvSpPr>
          <p:cNvPr id="166" name="圆角矩形 165"/>
          <p:cNvSpPr/>
          <p:nvPr/>
        </p:nvSpPr>
        <p:spPr>
          <a:xfrm>
            <a:off x="6028690" y="2204864"/>
            <a:ext cx="2071702" cy="2226484"/>
          </a:xfrm>
          <a:prstGeom prst="roundRect">
            <a:avLst>
              <a:gd name="adj" fmla="val 7209"/>
            </a:avLst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2000" endA="300" endPos="35000" dir="5400000" sy="-100000" algn="bl" rotWithShape="0"/>
          </a:effectLst>
        </p:spPr>
        <p:txBody>
          <a:bodyPr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rgbClr val="000000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itchFamily="34" charset="-122"/>
                <a:ea typeface="微软雅黑" pitchFamily="34" charset="-122"/>
                <a:cs typeface="Arial" charset="0"/>
              </a:rPr>
              <a:t>为银行用户提供</a:t>
            </a:r>
            <a:endParaRPr lang="en-US" altLang="zh-CN" sz="2000" b="1" dirty="0">
              <a:solidFill>
                <a:srgbClr val="000000"/>
              </a:solidFill>
              <a:effectLst>
                <a:reflection blurRad="6350" stA="55000" endA="300" endPos="45500" dir="5400000" sy="-100000" algn="bl" rotWithShape="0"/>
              </a:effectLst>
              <a:latin typeface="微软雅黑" pitchFamily="34" charset="-122"/>
              <a:ea typeface="微软雅黑" pitchFamily="34" charset="-122"/>
              <a:cs typeface="Arial" charset="0"/>
            </a:endParaRPr>
          </a:p>
          <a:p>
            <a:pPr algn="ctr">
              <a:defRPr/>
            </a:pPr>
            <a:r>
              <a:rPr lang="zh-CN" altLang="en-US" sz="2000" b="1" dirty="0">
                <a:solidFill>
                  <a:srgbClr val="000000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itchFamily="34" charset="-122"/>
                <a:ea typeface="微软雅黑" pitchFamily="34" charset="-122"/>
                <a:cs typeface="Arial" charset="0"/>
              </a:rPr>
              <a:t>更便捷、智能、针对性的服务</a:t>
            </a:r>
          </a:p>
        </p:txBody>
      </p:sp>
      <p:sp>
        <p:nvSpPr>
          <p:cNvPr id="167" name="流程图: 摘录 166"/>
          <p:cNvSpPr>
            <a:spLocks noChangeArrowheads="1"/>
          </p:cNvSpPr>
          <p:nvPr/>
        </p:nvSpPr>
        <p:spPr bwMode="auto">
          <a:xfrm rot="5400000">
            <a:off x="3346450" y="3079751"/>
            <a:ext cx="320675" cy="298450"/>
          </a:xfrm>
          <a:prstGeom prst="flowChartExtract">
            <a:avLst/>
          </a:prstGeom>
          <a:gradFill rotWithShape="1">
            <a:gsLst>
              <a:gs pos="0">
                <a:srgbClr val="2C5D98"/>
              </a:gs>
              <a:gs pos="80000">
                <a:srgbClr val="3C7BC7"/>
              </a:gs>
              <a:gs pos="100000">
                <a:srgbClr val="3A7CCB"/>
              </a:gs>
            </a:gsLst>
            <a:lin ang="8100000" scaled="1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/>
          <a:lstStyle/>
          <a:p>
            <a:pPr eaLnBrk="1" hangingPunct="1">
              <a:defRPr/>
            </a:pPr>
            <a:endParaRPr lang="zh-CN" altLang="en-US"/>
          </a:p>
        </p:txBody>
      </p:sp>
      <p:sp>
        <p:nvSpPr>
          <p:cNvPr id="168" name="流程图: 摘录 167"/>
          <p:cNvSpPr>
            <a:spLocks noChangeArrowheads="1"/>
          </p:cNvSpPr>
          <p:nvPr/>
        </p:nvSpPr>
        <p:spPr bwMode="auto">
          <a:xfrm rot="5400000">
            <a:off x="5703887" y="3106738"/>
            <a:ext cx="320675" cy="298450"/>
          </a:xfrm>
          <a:prstGeom prst="flowChartExtract">
            <a:avLst/>
          </a:prstGeom>
          <a:gradFill rotWithShape="1">
            <a:gsLst>
              <a:gs pos="0">
                <a:srgbClr val="2C5D98"/>
              </a:gs>
              <a:gs pos="80000">
                <a:srgbClr val="3C7BC7"/>
              </a:gs>
              <a:gs pos="100000">
                <a:srgbClr val="3A7CCB"/>
              </a:gs>
            </a:gsLst>
            <a:lin ang="8100000" scaled="1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/>
          <a:lstStyle/>
          <a:p>
            <a:pPr eaLnBrk="1" hangingPunct="1">
              <a:defRPr/>
            </a:pPr>
            <a:endParaRPr lang="zh-CN" altLang="en-US"/>
          </a:p>
        </p:txBody>
      </p:sp>
      <p:pic>
        <p:nvPicPr>
          <p:cNvPr id="23561" name="Picture 9" descr="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871788"/>
            <a:ext cx="611187" cy="269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2" name="Picture 11" descr="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13" y="3254375"/>
            <a:ext cx="536575" cy="272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3" name="Picture 30" descr="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363" y="3836988"/>
            <a:ext cx="530225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4" name="Picture 10" descr="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738" y="4005263"/>
            <a:ext cx="546100" cy="268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4400">
                <a:latin typeface="黑体" charset="-122"/>
                <a:ea typeface="黑体" charset="-122"/>
              </a:rPr>
              <a:t>技 术 实 现</a:t>
            </a:r>
          </a:p>
        </p:txBody>
      </p:sp>
      <p:sp>
        <p:nvSpPr>
          <p:cNvPr id="2457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200">
                <a:ea typeface="宋体" charset="-122"/>
              </a:rPr>
              <a:t>开发环境介绍</a:t>
            </a:r>
            <a:r>
              <a:rPr lang="en-US" altLang="zh-CN" sz="3200">
                <a:ea typeface="宋体" charset="-122"/>
              </a:rPr>
              <a:t>:</a:t>
            </a:r>
          </a:p>
          <a:p>
            <a:pPr>
              <a:defRPr/>
            </a:pPr>
            <a:endParaRPr lang="en-US" altLang="zh-CN">
              <a:ea typeface="宋体" charset="-122"/>
            </a:endParaRPr>
          </a:p>
          <a:p>
            <a:pPr>
              <a:defRPr/>
            </a:pPr>
            <a:r>
              <a:rPr lang="zh-CN" altLang="en-US" sz="2400">
                <a:solidFill>
                  <a:schemeClr val="tx1"/>
                </a:solidFill>
                <a:ea typeface="宋体" charset="-122"/>
              </a:rPr>
              <a:t>编程语言：</a:t>
            </a:r>
            <a:r>
              <a:rPr lang="en-US" altLang="zh-CN" sz="2400">
                <a:solidFill>
                  <a:schemeClr val="tx1"/>
                </a:solidFill>
                <a:ea typeface="宋体" charset="-122"/>
              </a:rPr>
              <a:t>COBOL</a:t>
            </a:r>
            <a:r>
              <a:rPr lang="zh-CN" altLang="en-US" sz="2400">
                <a:solidFill>
                  <a:schemeClr val="tx1"/>
                </a:solidFill>
                <a:ea typeface="宋体" charset="-122"/>
              </a:rPr>
              <a:t>、</a:t>
            </a:r>
            <a:r>
              <a:rPr lang="en-US" altLang="zh-CN" sz="2400">
                <a:solidFill>
                  <a:schemeClr val="tx1"/>
                </a:solidFill>
                <a:ea typeface="宋体" charset="-122"/>
              </a:rPr>
              <a:t>CICS</a:t>
            </a:r>
            <a:r>
              <a:rPr lang="zh-CN" altLang="en-US" sz="2400">
                <a:solidFill>
                  <a:schemeClr val="tx1"/>
                </a:solidFill>
                <a:ea typeface="宋体" charset="-122"/>
              </a:rPr>
              <a:t>、</a:t>
            </a:r>
            <a:r>
              <a:rPr lang="en-US" altLang="zh-CN" sz="2400">
                <a:solidFill>
                  <a:schemeClr val="tx1"/>
                </a:solidFill>
                <a:ea typeface="宋体" charset="-122"/>
              </a:rPr>
              <a:t>JCL</a:t>
            </a:r>
            <a:r>
              <a:rPr lang="zh-CN" altLang="en-US" sz="2400">
                <a:solidFill>
                  <a:schemeClr val="tx1"/>
                </a:solidFill>
                <a:ea typeface="宋体" charset="-122"/>
              </a:rPr>
              <a:t>、</a:t>
            </a:r>
            <a:r>
              <a:rPr lang="en-US" altLang="zh-CN" sz="2400">
                <a:solidFill>
                  <a:schemeClr val="tx1"/>
                </a:solidFill>
                <a:ea typeface="宋体" charset="-122"/>
              </a:rPr>
              <a:t>Java</a:t>
            </a:r>
            <a:r>
              <a:rPr lang="zh-CN" altLang="en-US" sz="2400">
                <a:solidFill>
                  <a:schemeClr val="tx1"/>
                </a:solidFill>
                <a:ea typeface="宋体" charset="-122"/>
              </a:rPr>
              <a:t>、</a:t>
            </a:r>
            <a:r>
              <a:rPr lang="en-US" altLang="zh-CN" sz="2400">
                <a:solidFill>
                  <a:schemeClr val="tx1"/>
                </a:solidFill>
                <a:ea typeface="宋体" charset="-122"/>
              </a:rPr>
              <a:t>Jsp</a:t>
            </a:r>
          </a:p>
          <a:p>
            <a:pPr>
              <a:defRPr/>
            </a:pPr>
            <a:endParaRPr lang="en-US" altLang="zh-CN" sz="2400">
              <a:solidFill>
                <a:schemeClr val="tx1"/>
              </a:solidFill>
              <a:ea typeface="宋体" charset="-122"/>
            </a:endParaRPr>
          </a:p>
          <a:p>
            <a:pPr>
              <a:defRPr/>
            </a:pPr>
            <a:r>
              <a:rPr lang="zh-CN" altLang="en-US" sz="2400">
                <a:solidFill>
                  <a:schemeClr val="tx1"/>
                </a:solidFill>
                <a:ea typeface="宋体" charset="-122"/>
              </a:rPr>
              <a:t>数据库管理系统：</a:t>
            </a:r>
            <a:r>
              <a:rPr lang="en-US" altLang="zh-CN" sz="2400">
                <a:solidFill>
                  <a:schemeClr val="tx1"/>
                </a:solidFill>
                <a:ea typeface="宋体" charset="-122"/>
              </a:rPr>
              <a:t>DB2</a:t>
            </a:r>
            <a:r>
              <a:rPr lang="zh-CN" altLang="en-US" sz="2400">
                <a:solidFill>
                  <a:schemeClr val="tx1"/>
                </a:solidFill>
                <a:ea typeface="宋体" charset="-122"/>
              </a:rPr>
              <a:t>、</a:t>
            </a:r>
            <a:r>
              <a:rPr lang="en-US" altLang="zh-CN" sz="2400">
                <a:solidFill>
                  <a:schemeClr val="tx1"/>
                </a:solidFill>
                <a:ea typeface="宋体" charset="-122"/>
              </a:rPr>
              <a:t>VSAM</a:t>
            </a:r>
          </a:p>
          <a:p>
            <a:pPr>
              <a:defRPr/>
            </a:pPr>
            <a:endParaRPr lang="en-US" altLang="zh-CN" sz="2400">
              <a:solidFill>
                <a:schemeClr val="tx1"/>
              </a:solidFill>
              <a:ea typeface="宋体" charset="-122"/>
            </a:endParaRPr>
          </a:p>
          <a:p>
            <a:pPr>
              <a:defRPr/>
            </a:pPr>
            <a:r>
              <a:rPr lang="en-US" altLang="zh-CN" sz="2400">
                <a:solidFill>
                  <a:schemeClr val="tx1"/>
                </a:solidFill>
                <a:ea typeface="宋体" charset="-122"/>
              </a:rPr>
              <a:t>Web </a:t>
            </a:r>
            <a:r>
              <a:rPr lang="zh-CN" altLang="en-US" sz="2400">
                <a:solidFill>
                  <a:schemeClr val="tx1"/>
                </a:solidFill>
                <a:ea typeface="宋体" charset="-122"/>
              </a:rPr>
              <a:t>服务器：</a:t>
            </a:r>
            <a:r>
              <a:rPr lang="en-US" altLang="zh-CN" sz="2400">
                <a:solidFill>
                  <a:schemeClr val="tx1"/>
                </a:solidFill>
                <a:ea typeface="宋体" charset="-122"/>
              </a:rPr>
              <a:t>WebSphere</a:t>
            </a:r>
          </a:p>
          <a:p>
            <a:pPr>
              <a:defRPr/>
            </a:pPr>
            <a:endParaRPr lang="en-US" altLang="zh-CN" sz="2400">
              <a:solidFill>
                <a:schemeClr val="tx1"/>
              </a:solidFill>
              <a:ea typeface="宋体" charset="-122"/>
            </a:endParaRPr>
          </a:p>
          <a:p>
            <a:pPr>
              <a:defRPr/>
            </a:pPr>
            <a:r>
              <a:rPr lang="zh-CN" altLang="en-US" sz="2400">
                <a:solidFill>
                  <a:schemeClr val="tx1"/>
                </a:solidFill>
                <a:ea typeface="宋体" charset="-122"/>
              </a:rPr>
              <a:t>开发平台：大型主机</a:t>
            </a:r>
            <a:r>
              <a:rPr lang="en-US" altLang="zh-CN" sz="2400">
                <a:solidFill>
                  <a:schemeClr val="tx1"/>
                </a:solidFill>
                <a:ea typeface="宋体" charset="-122"/>
              </a:rPr>
              <a:t>Z/OS1.9</a:t>
            </a:r>
            <a:r>
              <a:rPr lang="zh-CN" altLang="en-US" sz="2400">
                <a:solidFill>
                  <a:schemeClr val="tx1"/>
                </a:solidFill>
                <a:ea typeface="宋体" charset="-122"/>
              </a:rPr>
              <a:t>系统</a:t>
            </a:r>
          </a:p>
          <a:p>
            <a:pPr>
              <a:buFont typeface="Wingdings" charset="2"/>
              <a:buNone/>
              <a:defRPr/>
            </a:pPr>
            <a:r>
              <a:rPr lang="en-US" altLang="zh-CN" sz="2400">
                <a:solidFill>
                  <a:schemeClr val="tx1"/>
                </a:solidFill>
                <a:ea typeface="宋体" charset="-122"/>
              </a:rPr>
              <a:t>                  Eclipse + MyEclipse</a:t>
            </a:r>
          </a:p>
          <a:p>
            <a:pPr>
              <a:defRPr/>
            </a:pPr>
            <a:r>
              <a:rPr lang="en-US" altLang="zh-CN" sz="2400">
                <a:solidFill>
                  <a:schemeClr val="tx1"/>
                </a:solidFill>
                <a:ea typeface="宋体" charset="-122"/>
              </a:rPr>
              <a:t>               </a:t>
            </a:r>
            <a:endParaRPr lang="zh-CN" altLang="en-US"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4400">
                <a:latin typeface="黑体" charset="-122"/>
                <a:ea typeface="黑体" charset="-122"/>
              </a:rPr>
              <a:t>技 术 实 现</a:t>
            </a:r>
          </a:p>
        </p:txBody>
      </p:sp>
      <p:sp>
        <p:nvSpPr>
          <p:cNvPr id="2253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200">
                <a:ea typeface="宋体" charset="-122"/>
              </a:rPr>
              <a:t>后台开发技术：</a:t>
            </a:r>
            <a:endParaRPr lang="en-US" altLang="zh-CN" sz="3200">
              <a:ea typeface="宋体" charset="-122"/>
            </a:endParaRPr>
          </a:p>
          <a:p>
            <a:pPr>
              <a:defRPr/>
            </a:pPr>
            <a:endParaRPr lang="en-US" altLang="zh-CN" sz="2000">
              <a:solidFill>
                <a:schemeClr val="tx1"/>
              </a:solidFill>
              <a:ea typeface="宋体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>
                <a:solidFill>
                  <a:schemeClr val="tx1"/>
                </a:solidFill>
                <a:ea typeface="宋体" charset="-122"/>
              </a:rPr>
              <a:t>模型架构应用</a:t>
            </a:r>
            <a:r>
              <a:rPr lang="en-US" altLang="zh-CN" sz="2400">
                <a:solidFill>
                  <a:schemeClr val="tx1"/>
                </a:solidFill>
                <a:ea typeface="宋体" charset="-122"/>
              </a:rPr>
              <a:t>COBOL</a:t>
            </a:r>
            <a:r>
              <a:rPr lang="zh-CN" altLang="en-US" sz="2400">
                <a:solidFill>
                  <a:schemeClr val="tx1"/>
                </a:solidFill>
                <a:ea typeface="宋体" charset="-122"/>
              </a:rPr>
              <a:t>进行批处理。</a:t>
            </a:r>
            <a:endParaRPr lang="en-US" altLang="zh-CN" sz="2400">
              <a:solidFill>
                <a:schemeClr val="tx1"/>
              </a:solidFill>
              <a:ea typeface="宋体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en-US" altLang="zh-CN" sz="2400">
                <a:solidFill>
                  <a:schemeClr val="tx1"/>
                </a:solidFill>
                <a:ea typeface="宋体" charset="-122"/>
              </a:rPr>
              <a:t>JCL</a:t>
            </a:r>
            <a:r>
              <a:rPr lang="zh-CN" altLang="en-US" sz="2400">
                <a:solidFill>
                  <a:schemeClr val="tx1"/>
                </a:solidFill>
                <a:ea typeface="宋体" charset="-122"/>
              </a:rPr>
              <a:t>用来编译代码。</a:t>
            </a:r>
            <a:endParaRPr lang="en-US" altLang="zh-CN" sz="2400">
              <a:solidFill>
                <a:schemeClr val="tx1"/>
              </a:solidFill>
              <a:ea typeface="宋体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>
                <a:solidFill>
                  <a:schemeClr val="tx1"/>
                </a:solidFill>
                <a:ea typeface="宋体" charset="-122"/>
              </a:rPr>
              <a:t>后台管理员端的界面架构通过汇编宏</a:t>
            </a:r>
            <a:r>
              <a:rPr lang="en-US" altLang="zh-CN" sz="2400">
                <a:solidFill>
                  <a:schemeClr val="tx1"/>
                </a:solidFill>
                <a:ea typeface="宋体" charset="-122"/>
              </a:rPr>
              <a:t>DFHMSD</a:t>
            </a:r>
            <a:r>
              <a:rPr lang="zh-CN" altLang="en-US" sz="2400">
                <a:solidFill>
                  <a:schemeClr val="tx1"/>
                </a:solidFill>
                <a:ea typeface="宋体" charset="-122"/>
              </a:rPr>
              <a:t>、</a:t>
            </a:r>
            <a:r>
              <a:rPr lang="en-US" altLang="zh-CN" sz="2400">
                <a:solidFill>
                  <a:schemeClr val="tx1"/>
                </a:solidFill>
                <a:ea typeface="宋体" charset="-122"/>
              </a:rPr>
              <a:t>DFHMDI</a:t>
            </a:r>
            <a:r>
              <a:rPr lang="zh-CN" altLang="en-US" sz="2400">
                <a:solidFill>
                  <a:schemeClr val="tx1"/>
                </a:solidFill>
                <a:ea typeface="宋体" charset="-122"/>
              </a:rPr>
              <a:t>、</a:t>
            </a:r>
            <a:r>
              <a:rPr lang="en-US" altLang="zh-CN" sz="2400">
                <a:solidFill>
                  <a:schemeClr val="tx1"/>
                </a:solidFill>
                <a:ea typeface="宋体" charset="-122"/>
              </a:rPr>
              <a:t>DFHMDF</a:t>
            </a:r>
            <a:r>
              <a:rPr lang="zh-CN" altLang="en-US" sz="2400">
                <a:solidFill>
                  <a:schemeClr val="tx1"/>
                </a:solidFill>
                <a:ea typeface="宋体" charset="-122"/>
              </a:rPr>
              <a:t>来定义</a:t>
            </a:r>
            <a:r>
              <a:rPr lang="en-US" altLang="zh-CN" sz="2400">
                <a:solidFill>
                  <a:schemeClr val="tx1"/>
                </a:solidFill>
                <a:ea typeface="宋体" charset="-122"/>
              </a:rPr>
              <a:t>Map</a:t>
            </a:r>
            <a:r>
              <a:rPr lang="zh-CN" altLang="en-US" sz="2400">
                <a:solidFill>
                  <a:schemeClr val="tx1"/>
                </a:solidFill>
                <a:ea typeface="宋体" charset="-122"/>
              </a:rPr>
              <a:t>。</a:t>
            </a:r>
            <a:endParaRPr lang="en-US" altLang="zh-CN" sz="2400">
              <a:solidFill>
                <a:schemeClr val="tx1"/>
              </a:solidFill>
              <a:ea typeface="宋体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>
                <a:solidFill>
                  <a:schemeClr val="tx1"/>
                </a:solidFill>
                <a:ea typeface="宋体" charset="-122"/>
              </a:rPr>
              <a:t>通过</a:t>
            </a:r>
            <a:r>
              <a:rPr lang="en-US" altLang="zh-CN" sz="2400">
                <a:solidFill>
                  <a:schemeClr val="tx1"/>
                </a:solidFill>
                <a:ea typeface="宋体" charset="-122"/>
              </a:rPr>
              <a:t>COBOL</a:t>
            </a:r>
            <a:r>
              <a:rPr lang="zh-CN" altLang="en-US" sz="2400">
                <a:solidFill>
                  <a:schemeClr val="tx1"/>
                </a:solidFill>
                <a:ea typeface="宋体" charset="-122"/>
              </a:rPr>
              <a:t>程序调用交易，后台管理员由</a:t>
            </a:r>
            <a:r>
              <a:rPr lang="en-US" altLang="zh-CN" sz="2400">
                <a:solidFill>
                  <a:schemeClr val="tx1"/>
                </a:solidFill>
                <a:ea typeface="宋体" charset="-122"/>
              </a:rPr>
              <a:t>CICS</a:t>
            </a:r>
            <a:r>
              <a:rPr lang="zh-CN" altLang="en-US" sz="2400">
                <a:solidFill>
                  <a:schemeClr val="tx1"/>
                </a:solidFill>
                <a:ea typeface="宋体" charset="-122"/>
              </a:rPr>
              <a:t>登录，页面使用</a:t>
            </a:r>
            <a:r>
              <a:rPr lang="en-US" altLang="zh-CN" sz="2400">
                <a:solidFill>
                  <a:schemeClr val="tx1"/>
                </a:solidFill>
                <a:ea typeface="宋体" charset="-122"/>
              </a:rPr>
              <a:t>MAP</a:t>
            </a:r>
            <a:r>
              <a:rPr lang="zh-CN" altLang="en-US" sz="2400">
                <a:solidFill>
                  <a:schemeClr val="tx1"/>
                </a:solidFill>
                <a:ea typeface="宋体" charset="-122"/>
              </a:rPr>
              <a:t>显示。</a:t>
            </a:r>
            <a:endParaRPr lang="en-US" altLang="zh-CN" sz="2400">
              <a:solidFill>
                <a:schemeClr val="tx1"/>
              </a:solidFill>
              <a:ea typeface="宋体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>
                <a:solidFill>
                  <a:schemeClr val="tx1"/>
                </a:solidFill>
                <a:ea typeface="宋体" charset="-122"/>
              </a:rPr>
              <a:t>在前后台的数据传递上，采用了两种方式：分别为</a:t>
            </a:r>
            <a:r>
              <a:rPr lang="en-US" altLang="zh-CN" sz="2400">
                <a:solidFill>
                  <a:schemeClr val="tx1"/>
                </a:solidFill>
                <a:ea typeface="宋体" charset="-122"/>
              </a:rPr>
              <a:t>CTG</a:t>
            </a:r>
            <a:r>
              <a:rPr lang="zh-CN" altLang="en-US" sz="2400">
                <a:solidFill>
                  <a:schemeClr val="tx1"/>
                </a:solidFill>
                <a:ea typeface="宋体" charset="-122"/>
              </a:rPr>
              <a:t>和</a:t>
            </a:r>
            <a:r>
              <a:rPr lang="en-US" altLang="zh-CN" sz="2400">
                <a:solidFill>
                  <a:schemeClr val="tx1"/>
                </a:solidFill>
                <a:ea typeface="宋体" charset="-122"/>
              </a:rPr>
              <a:t>JDBC</a:t>
            </a:r>
            <a:r>
              <a:rPr lang="zh-CN" altLang="en-US" sz="2400">
                <a:solidFill>
                  <a:schemeClr val="tx1"/>
                </a:solidFill>
                <a:ea typeface="宋体" charset="-122"/>
              </a:rPr>
              <a:t>。</a:t>
            </a:r>
            <a:endParaRPr lang="en-US" altLang="zh-CN" sz="2400">
              <a:solidFill>
                <a:schemeClr val="tx1"/>
              </a:solidFill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db2004123l">
  <a:themeElements>
    <a:clrScheme name="sample 2">
      <a:dk1>
        <a:srgbClr val="19426B"/>
      </a:dk1>
      <a:lt1>
        <a:srgbClr val="FFFFFF"/>
      </a:lt1>
      <a:dk2>
        <a:srgbClr val="008080"/>
      </a:dk2>
      <a:lt2>
        <a:srgbClr val="B2B2B2"/>
      </a:lt2>
      <a:accent1>
        <a:srgbClr val="35C9C2"/>
      </a:accent1>
      <a:accent2>
        <a:srgbClr val="398AC7"/>
      </a:accent2>
      <a:accent3>
        <a:srgbClr val="FFFFFF"/>
      </a:accent3>
      <a:accent4>
        <a:srgbClr val="14375A"/>
      </a:accent4>
      <a:accent5>
        <a:srgbClr val="AEE1DD"/>
      </a:accent5>
      <a:accent6>
        <a:srgbClr val="337DB4"/>
      </a:accent6>
      <a:hlink>
        <a:srgbClr val="8BBC00"/>
      </a:hlink>
      <a:folHlink>
        <a:srgbClr val="6D50CA"/>
      </a:folHlink>
    </a:clrScheme>
    <a:fontScheme name="samp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ample 1">
        <a:dk1>
          <a:srgbClr val="000000"/>
        </a:dk1>
        <a:lt1>
          <a:srgbClr val="FFFFFF"/>
        </a:lt1>
        <a:dk2>
          <a:srgbClr val="1640B6"/>
        </a:dk2>
        <a:lt2>
          <a:srgbClr val="B2B2B2"/>
        </a:lt2>
        <a:accent1>
          <a:srgbClr val="48BDEC"/>
        </a:accent1>
        <a:accent2>
          <a:srgbClr val="E68402"/>
        </a:accent2>
        <a:accent3>
          <a:srgbClr val="FFFFFF"/>
        </a:accent3>
        <a:accent4>
          <a:srgbClr val="000000"/>
        </a:accent4>
        <a:accent5>
          <a:srgbClr val="B1DBF4"/>
        </a:accent5>
        <a:accent6>
          <a:srgbClr val="D07702"/>
        </a:accent6>
        <a:hlink>
          <a:srgbClr val="339966"/>
        </a:hlink>
        <a:folHlink>
          <a:srgbClr val="7E88E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19426B"/>
        </a:dk1>
        <a:lt1>
          <a:srgbClr val="FFFFFF"/>
        </a:lt1>
        <a:dk2>
          <a:srgbClr val="008080"/>
        </a:dk2>
        <a:lt2>
          <a:srgbClr val="B2B2B2"/>
        </a:lt2>
        <a:accent1>
          <a:srgbClr val="35C9C2"/>
        </a:accent1>
        <a:accent2>
          <a:srgbClr val="398AC7"/>
        </a:accent2>
        <a:accent3>
          <a:srgbClr val="FFFFFF"/>
        </a:accent3>
        <a:accent4>
          <a:srgbClr val="14375A"/>
        </a:accent4>
        <a:accent5>
          <a:srgbClr val="AEE1DD"/>
        </a:accent5>
        <a:accent6>
          <a:srgbClr val="337DB4"/>
        </a:accent6>
        <a:hlink>
          <a:srgbClr val="8BBC00"/>
        </a:hlink>
        <a:folHlink>
          <a:srgbClr val="6D50C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25095D"/>
        </a:dk1>
        <a:lt1>
          <a:srgbClr val="FFFFFF"/>
        </a:lt1>
        <a:dk2>
          <a:srgbClr val="235752"/>
        </a:dk2>
        <a:lt2>
          <a:srgbClr val="B2B2B2"/>
        </a:lt2>
        <a:accent1>
          <a:srgbClr val="DAAF34"/>
        </a:accent1>
        <a:accent2>
          <a:srgbClr val="6F9A3C"/>
        </a:accent2>
        <a:accent3>
          <a:srgbClr val="FFFFFF"/>
        </a:accent3>
        <a:accent4>
          <a:srgbClr val="1E064E"/>
        </a:accent4>
        <a:accent5>
          <a:srgbClr val="EAD4AE"/>
        </a:accent5>
        <a:accent6>
          <a:srgbClr val="648B35"/>
        </a:accent6>
        <a:hlink>
          <a:srgbClr val="8DAED9"/>
        </a:hlink>
        <a:folHlink>
          <a:srgbClr val="A8CB7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cdb2004123l</Template>
  <TotalTime>3095</TotalTime>
  <Words>966</Words>
  <Application>Microsoft Macintosh PowerPoint</Application>
  <PresentationFormat>全屏显示(4:3)</PresentationFormat>
  <Paragraphs>249</Paragraphs>
  <Slides>24</Slides>
  <Notes>4</Notes>
  <HiddenSlides>0</HiddenSlides>
  <MMClips>5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6" baseType="lpstr">
      <vt:lpstr>Arial</vt:lpstr>
      <vt:lpstr>Verdana</vt:lpstr>
      <vt:lpstr>Wingdings</vt:lpstr>
      <vt:lpstr>Calibri</vt:lpstr>
      <vt:lpstr>宋体</vt:lpstr>
      <vt:lpstr>Times New Roman</vt:lpstr>
      <vt:lpstr>黑体</vt:lpstr>
      <vt:lpstr>微软雅黑</vt:lpstr>
      <vt:lpstr>华文新魏</vt:lpstr>
      <vt:lpstr>华文中宋</vt:lpstr>
      <vt:lpstr>华文行楷</vt:lpstr>
      <vt:lpstr>cdb2004123l</vt:lpstr>
      <vt:lpstr>PowerPoint 演示文稿</vt:lpstr>
      <vt:lpstr>PowerPoint 演示文稿</vt:lpstr>
      <vt:lpstr>项 目 背 景</vt:lpstr>
      <vt:lpstr>项 目 背 景 </vt:lpstr>
      <vt:lpstr>项 目 背 景</vt:lpstr>
      <vt:lpstr>项 目 概 览</vt:lpstr>
      <vt:lpstr>需 求 分 析</vt:lpstr>
      <vt:lpstr>技 术 实 现</vt:lpstr>
      <vt:lpstr>技 术 实 现</vt:lpstr>
      <vt:lpstr>架 构 设 计--系统整体功能模型</vt:lpstr>
      <vt:lpstr>架 构 设 计--体系结构图</vt:lpstr>
      <vt:lpstr>架 构 设 计--模型构建</vt:lpstr>
      <vt:lpstr>架 构 设 计--模型构建</vt:lpstr>
      <vt:lpstr>架 构 设 计--数据库逻辑设计</vt:lpstr>
      <vt:lpstr>详 细 设 计</vt:lpstr>
      <vt:lpstr>功 能 介 绍--理财产品推荐功能</vt:lpstr>
      <vt:lpstr>功 能 介 绍--团购理财产品推荐功能</vt:lpstr>
      <vt:lpstr>功 能 介 绍--管理员功能介绍</vt:lpstr>
      <vt:lpstr>功 能 介 绍--前台管理员功能介绍</vt:lpstr>
      <vt:lpstr>功 能 介 绍--后台管理员功能介绍</vt:lpstr>
      <vt:lpstr>功 能 总 结--产品优势</vt:lpstr>
      <vt:lpstr>视 频 展 示</vt:lpstr>
      <vt:lpstr>感 言 与 收 获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User</dc:creator>
  <cp:lastModifiedBy>Microsoft Office 用户</cp:lastModifiedBy>
  <cp:revision>96</cp:revision>
  <dcterms:created xsi:type="dcterms:W3CDTF">2012-05-30T10:01:32Z</dcterms:created>
  <dcterms:modified xsi:type="dcterms:W3CDTF">2016-06-09T10:01:05Z</dcterms:modified>
</cp:coreProperties>
</file>